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1"/>
    <p:sldMasterId id="2147483693" r:id="rId2"/>
    <p:sldMasterId id="2147483696" r:id="rId3"/>
  </p:sldMasterIdLst>
  <p:notesMasterIdLst>
    <p:notesMasterId r:id="rId17"/>
  </p:notesMasterIdLst>
  <p:handoutMasterIdLst>
    <p:handoutMasterId r:id="rId18"/>
  </p:handoutMasterIdLst>
  <p:sldIdLst>
    <p:sldId id="271" r:id="rId4"/>
    <p:sldId id="285" r:id="rId5"/>
    <p:sldId id="314" r:id="rId6"/>
    <p:sldId id="287" r:id="rId7"/>
    <p:sldId id="311" r:id="rId8"/>
    <p:sldId id="293" r:id="rId9"/>
    <p:sldId id="297" r:id="rId10"/>
    <p:sldId id="306" r:id="rId11"/>
    <p:sldId id="295" r:id="rId12"/>
    <p:sldId id="296" r:id="rId13"/>
    <p:sldId id="294" r:id="rId14"/>
    <p:sldId id="290" r:id="rId15"/>
    <p:sldId id="278" r:id="rId16"/>
  </p:sldIdLst>
  <p:sldSz cx="9144000" cy="6858000" type="screen4x3"/>
  <p:notesSz cx="6797675" cy="9926638"/>
  <p:custDataLst>
    <p:tags r:id="rId19"/>
  </p:custDataLst>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PLUIGI" initials="MPL" lastIdx="3" clrIdx="0"/>
  <p:cmAuthor id="1" name="DIRCABADJ EN" initials="DE" lastIdx="12" clrIdx="1"/>
  <p:cmAuthor id="2" name="Matthieu Lahaye" initials="ML" lastIdx="4"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5BCE5"/>
    <a:srgbClr val="5AA1D8"/>
    <a:srgbClr val="005E8B"/>
    <a:srgbClr val="E4EDF8"/>
    <a:srgbClr val="E7EFF9"/>
    <a:srgbClr val="6E902B"/>
    <a:srgbClr val="DA0D57"/>
    <a:srgbClr val="CC0047"/>
    <a:srgbClr val="9B008A"/>
    <a:srgbClr val="78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824" autoAdjust="0"/>
    <p:restoredTop sz="94655"/>
  </p:normalViewPr>
  <p:slideViewPr>
    <p:cSldViewPr snapToGrid="0" snapToObjects="1">
      <p:cViewPr>
        <p:scale>
          <a:sx n="100" d="100"/>
          <a:sy n="100" d="100"/>
        </p:scale>
        <p:origin x="-1944" y="-30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39" d="100"/>
          <a:sy n="139" d="100"/>
        </p:scale>
        <p:origin x="3696" y="16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7D9186E-EAA7-3A42-AFD2-CC349621202A}" type="datetimeFigureOut">
              <a:rPr lang="fr-FR" smtClean="0"/>
              <a:pPr/>
              <a:t>27/03/2018</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D8815B8-4CE2-F247-96EE-D0C173663BEB}" type="slidenum">
              <a:rPr lang="fr-FR" smtClean="0"/>
              <a:pPr/>
              <a:t>‹N°›</a:t>
            </a:fld>
            <a:endParaRPr lang="fr-FR"/>
          </a:p>
        </p:txBody>
      </p:sp>
    </p:spTree>
    <p:extLst>
      <p:ext uri="{BB962C8B-B14F-4D97-AF65-F5344CB8AC3E}">
        <p14:creationId xmlns:p14="http://schemas.microsoft.com/office/powerpoint/2010/main" xmlns="" val="1870149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E2EF2D4-44B9-F34D-AC77-36ED78FDDA30}" type="datetimeFigureOut">
              <a:rPr lang="fr-FR" smtClean="0"/>
              <a:pPr/>
              <a:t>27/03/2018</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8D7BDEA-8EA0-FE4F-8E67-406CE035A260}" type="slidenum">
              <a:rPr lang="fr-FR" smtClean="0"/>
              <a:pPr/>
              <a:t>‹N°›</a:t>
            </a:fld>
            <a:endParaRPr lang="fr-FR"/>
          </a:p>
        </p:txBody>
      </p:sp>
    </p:spTree>
    <p:extLst>
      <p:ext uri="{BB962C8B-B14F-4D97-AF65-F5344CB8AC3E}">
        <p14:creationId xmlns:p14="http://schemas.microsoft.com/office/powerpoint/2010/main" xmlns="" val="25537604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pPr/>
              <a:t>2</a:t>
            </a:fld>
            <a:endParaRPr lang="fr-FR"/>
          </a:p>
        </p:txBody>
      </p:sp>
    </p:spTree>
    <p:extLst>
      <p:ext uri="{BB962C8B-B14F-4D97-AF65-F5344CB8AC3E}">
        <p14:creationId xmlns:p14="http://schemas.microsoft.com/office/powerpoint/2010/main" xmlns="" val="50488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6" name="Espace réservé du texte 6"/>
          <p:cNvSpPr>
            <a:spLocks noGrp="1"/>
          </p:cNvSpPr>
          <p:nvPr>
            <p:ph type="body" sz="quarter" idx="13" hasCustomPrompt="1"/>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chemeClr val="bg2"/>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2"/>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2"/>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pic>
        <p:nvPicPr>
          <p:cNvPr id="7" name="Image 6"/>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922820" y="123526"/>
            <a:ext cx="939144" cy="448366"/>
          </a:xfrm>
          <a:prstGeom prst="rect">
            <a:avLst/>
          </a:prstGeom>
        </p:spPr>
      </p:pic>
    </p:spTree>
    <p:extLst>
      <p:ext uri="{BB962C8B-B14F-4D97-AF65-F5344CB8AC3E}">
        <p14:creationId xmlns:p14="http://schemas.microsoft.com/office/powerpoint/2010/main" xmlns="" val="3655674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4_Page de contenu avec infographie">
    <p:bg>
      <p:bgPr>
        <a:solidFill>
          <a:srgbClr val="95BCE5"/>
        </a:solidFill>
        <a:effectLst/>
      </p:bgPr>
    </p:bg>
    <p:spTree>
      <p:nvGrpSpPr>
        <p:cNvPr id="1" name=""/>
        <p:cNvGrpSpPr/>
        <p:nvPr/>
      </p:nvGrpSpPr>
      <p:grpSpPr>
        <a:xfrm>
          <a:off x="0" y="0"/>
          <a:ext cx="0" cy="0"/>
          <a:chOff x="0" y="0"/>
          <a:chExt cx="0" cy="0"/>
        </a:xfrm>
      </p:grpSpPr>
      <p:sp>
        <p:nvSpPr>
          <p:cNvPr id="7" name="ZoneTexte 6"/>
          <p:cNvSpPr txBox="1"/>
          <p:nvPr userDrawn="1"/>
        </p:nvSpPr>
        <p:spPr>
          <a:xfrm>
            <a:off x="1" y="0"/>
            <a:ext cx="9144000" cy="338554"/>
          </a:xfrm>
          <a:prstGeom prst="rect">
            <a:avLst/>
          </a:prstGeom>
          <a:solidFill>
            <a:srgbClr val="95BCE5"/>
          </a:solidFill>
        </p:spPr>
        <p:txBody>
          <a:bodyPr wrap="square" rtlCol="0">
            <a:spAutoFit/>
          </a:bodyPr>
          <a:lstStyle/>
          <a:p>
            <a:pPr algn="r"/>
            <a:r>
              <a:rPr lang="fr-FR" sz="1600" cap="all" dirty="0" smtClean="0">
                <a:solidFill>
                  <a:prstClr val="white"/>
                </a:solidFill>
                <a:latin typeface="Arial Black" panose="020B0A04020102020204" pitchFamily="34" charset="0"/>
              </a:rPr>
              <a:t>La classe de seconde de</a:t>
            </a:r>
            <a:r>
              <a:rPr lang="fr-FR" sz="1600" cap="all" baseline="0" dirty="0" smtClean="0">
                <a:solidFill>
                  <a:prstClr val="white"/>
                </a:solidFill>
                <a:latin typeface="Arial Black" panose="020B0A04020102020204" pitchFamily="34" charset="0"/>
              </a:rPr>
              <a:t> la voie générale et technologique</a:t>
            </a:r>
            <a:endParaRPr lang="fr-FR" sz="1600" cap="all" dirty="0" smtClean="0">
              <a:solidFill>
                <a:prstClr val="white"/>
              </a:solidFill>
              <a:latin typeface="Arial Black" panose="020B0A04020102020204" pitchFamily="34" charset="0"/>
            </a:endParaRPr>
          </a:p>
        </p:txBody>
      </p:sp>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hasCustomPrompt="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
                <a:schemeClr val="bg1"/>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1"/>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1"/>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1"/>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1"/>
              </a:buClr>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12"/>
          </p:nvPr>
        </p:nvSpPr>
        <p:spPr/>
        <p:txBody>
          <a:bodyPr/>
          <a:lstStyle/>
          <a:p>
            <a:fld id="{A786685B-2977-D546-9E3D-3CA676A47F0C}" type="slidenum">
              <a:rPr lang="fr-FR" smtClean="0"/>
              <a:pPr/>
              <a:t>‹N°›</a:t>
            </a:fld>
            <a:endParaRPr lang="fr-FR"/>
          </a:p>
        </p:txBody>
      </p:sp>
      <p:pic>
        <p:nvPicPr>
          <p:cNvPr id="9" name="Image 8"/>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922820" y="123526"/>
            <a:ext cx="939144" cy="448366"/>
          </a:xfrm>
          <a:prstGeom prst="rect">
            <a:avLst/>
          </a:prstGeom>
        </p:spPr>
      </p:pic>
    </p:spTree>
    <p:extLst>
      <p:ext uri="{BB962C8B-B14F-4D97-AF65-F5344CB8AC3E}">
        <p14:creationId xmlns:p14="http://schemas.microsoft.com/office/powerpoint/2010/main" xmlns="" val="258604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7" name="Espace réservé du texte 6"/>
          <p:cNvSpPr>
            <a:spLocks noGrp="1"/>
          </p:cNvSpPr>
          <p:nvPr>
            <p:ph type="body" sz="quarter" idx="13" hasCustomPrompt="1"/>
          </p:nvPr>
        </p:nvSpPr>
        <p:spPr>
          <a:xfrm>
            <a:off x="804863" y="1469378"/>
            <a:ext cx="7881937" cy="4397375"/>
          </a:xfrm>
        </p:spPr>
        <p:txBody>
          <a:bodyPr/>
          <a:lstStyle>
            <a:lvl1pPr>
              <a:buClr>
                <a:srgbClr val="EE7444"/>
              </a:buClr>
              <a:defRPr>
                <a:solidFill>
                  <a:srgbClr val="000000"/>
                </a:solidFill>
              </a:defRPr>
            </a:lvl1pPr>
          </a:lstStyle>
          <a:p>
            <a:pPr lvl="0"/>
            <a:r>
              <a:rPr lang="fr-FR" dirty="0" smtClean="0"/>
              <a:t> Cliquez pour modifier les styles du texte du masque</a:t>
            </a:r>
            <a:endParaRPr lang="fr-FR" dirty="0"/>
          </a:p>
        </p:txBody>
      </p:sp>
    </p:spTree>
    <p:extLst>
      <p:ext uri="{BB962C8B-B14F-4D97-AF65-F5344CB8AC3E}">
        <p14:creationId xmlns:p14="http://schemas.microsoft.com/office/powerpoint/2010/main" xmlns="" val="1459096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3" y="69692"/>
            <a:ext cx="8004162" cy="828574"/>
          </a:xfrm>
        </p:spPr>
        <p:txBody>
          <a:bodyPr anchor="b">
            <a:normAutofit/>
          </a:bodyPr>
          <a:lstStyle>
            <a:lvl1pPr algn="l">
              <a:defRPr sz="3000" b="0"/>
            </a:lvl1pPr>
          </a:lstStyle>
          <a:p>
            <a:r>
              <a:rPr lang="fr-FR" dirty="0" smtClean="0"/>
              <a:t>Cliquez et modifiez le titre</a:t>
            </a:r>
            <a:endParaRPr lang="fr-FR" dirty="0"/>
          </a:p>
        </p:txBody>
      </p:sp>
      <p:sp>
        <p:nvSpPr>
          <p:cNvPr id="3" name="Espace réservé pour une image  2"/>
          <p:cNvSpPr>
            <a:spLocks noGrp="1"/>
          </p:cNvSpPr>
          <p:nvPr>
            <p:ph type="pic" idx="1"/>
          </p:nvPr>
        </p:nvSpPr>
        <p:spPr>
          <a:xfrm>
            <a:off x="677333" y="1494531"/>
            <a:ext cx="7923066" cy="32330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677333" y="5367338"/>
            <a:ext cx="792306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7" name="Espace réservé du numéro de diapositive 6"/>
          <p:cNvSpPr>
            <a:spLocks noGrp="1"/>
          </p:cNvSpPr>
          <p:nvPr>
            <p:ph type="sldNum" sz="quarter" idx="12"/>
          </p:nvPr>
        </p:nvSpPr>
        <p:spPr/>
        <p:txBody>
          <a:bodyPr/>
          <a:lstStyle/>
          <a:p>
            <a:fld id="{A786685B-2977-D546-9E3D-3CA676A47F0C}" type="slidenum">
              <a:rPr lang="fr-FR" smtClean="0"/>
              <a:pPr/>
              <a:t>‹N°›</a:t>
            </a:fld>
            <a:endParaRPr lang="fr-FR"/>
          </a:p>
        </p:txBody>
      </p:sp>
    </p:spTree>
    <p:extLst>
      <p:ext uri="{BB962C8B-B14F-4D97-AF65-F5344CB8AC3E}">
        <p14:creationId xmlns:p14="http://schemas.microsoft.com/office/powerpoint/2010/main" xmlns="" val="3769696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smtClean="0"/>
              <a:t>CLIQUEZ ET MODIFIEZ LE TITRE</a:t>
            </a:r>
            <a:endParaRPr lang="fr-FR" dirty="0"/>
          </a:p>
        </p:txBody>
      </p:sp>
      <p:sp>
        <p:nvSpPr>
          <p:cNvPr id="5" name="Espace réservé du numéro de diapositive 4"/>
          <p:cNvSpPr>
            <a:spLocks noGrp="1"/>
          </p:cNvSpPr>
          <p:nvPr>
            <p:ph type="sldNum" sz="quarter" idx="12"/>
          </p:nvPr>
        </p:nvSpPr>
        <p:spPr>
          <a:xfrm>
            <a:off x="8249851" y="6390910"/>
            <a:ext cx="351529" cy="365125"/>
          </a:xfrm>
        </p:spPr>
        <p:txBody>
          <a:bodyPr/>
          <a:lstStyle/>
          <a:p>
            <a:fld id="{C6B7B3CB-E3BA-F74C-AB76-86EFC5843CD6}" type="slidenum">
              <a:rPr lang="fr-FR" smtClean="0"/>
              <a:pPr/>
              <a:t>‹N°›</a:t>
            </a:fld>
            <a:endParaRPr lang="fr-FR" dirty="0"/>
          </a:p>
        </p:txBody>
      </p:sp>
      <p:sp>
        <p:nvSpPr>
          <p:cNvPr id="8" name="Espace réservé du texte 7"/>
          <p:cNvSpPr>
            <a:spLocks noGrp="1"/>
          </p:cNvSpPr>
          <p:nvPr>
            <p:ph type="body" sz="quarter" idx="13"/>
          </p:nvPr>
        </p:nvSpPr>
        <p:spPr>
          <a:xfrm>
            <a:off x="3011069" y="5059680"/>
            <a:ext cx="5590006" cy="875983"/>
          </a:xfrm>
        </p:spPr>
        <p:txBody>
          <a:bodyPr>
            <a:normAutofit/>
          </a:bodyPr>
          <a:lstStyle>
            <a:lvl1pPr>
              <a:defRPr sz="1500"/>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smtClean="0"/>
              <a:t>Cliquez pour modifier les styles du texte du masque</a:t>
            </a:r>
            <a:endParaRPr lang="fr-FR" dirty="0"/>
          </a:p>
        </p:txBody>
      </p:sp>
      <p:sp>
        <p:nvSpPr>
          <p:cNvPr id="10" name="Espace réservé du texte 9"/>
          <p:cNvSpPr>
            <a:spLocks noGrp="1"/>
          </p:cNvSpPr>
          <p:nvPr>
            <p:ph type="body" sz="quarter" idx="14"/>
          </p:nvPr>
        </p:nvSpPr>
        <p:spPr>
          <a:xfrm>
            <a:off x="3011069" y="3370130"/>
            <a:ext cx="5590006" cy="1156980"/>
          </a:xfrm>
        </p:spPr>
        <p:txBody>
          <a:bodyPr>
            <a:noAutofit/>
          </a:bodyPr>
          <a:lstStyle>
            <a:lvl1pPr marL="0" indent="0">
              <a:buFont typeface="Arial"/>
              <a:buNone/>
              <a:defRPr sz="28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Tree>
    <p:extLst>
      <p:ext uri="{BB962C8B-B14F-4D97-AF65-F5344CB8AC3E}">
        <p14:creationId xmlns:p14="http://schemas.microsoft.com/office/powerpoint/2010/main" xmlns="" val="3666301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3090594" y="2238108"/>
            <a:ext cx="5826983" cy="1442078"/>
          </a:xfrm>
        </p:spPr>
        <p:txBody>
          <a:bodyPr/>
          <a:lstStyle>
            <a:lvl1pPr>
              <a:defRPr sz="3200" b="1" i="0">
                <a:solidFill>
                  <a:schemeClr val="bg1"/>
                </a:solidFill>
                <a:latin typeface="Arial Black" charset="0"/>
                <a:ea typeface="Arial Black" charset="0"/>
                <a:cs typeface="Arial Black" charset="0"/>
              </a:defRPr>
            </a:lvl1pPr>
          </a:lstStyle>
          <a:p>
            <a:r>
              <a:rPr lang="fr-FR" dirty="0" smtClean="0"/>
              <a:t>CLIQUEZ ET MODIFIEZ </a:t>
            </a:r>
            <a:br>
              <a:rPr lang="fr-FR" dirty="0" smtClean="0"/>
            </a:br>
            <a:r>
              <a:rPr lang="fr-FR" dirty="0" smtClean="0"/>
              <a:t>LE TITRE</a:t>
            </a:r>
            <a:endParaRPr lang="fr-FR" dirty="0"/>
          </a:p>
        </p:txBody>
      </p:sp>
      <p:sp>
        <p:nvSpPr>
          <p:cNvPr id="3" name="Sous-titre 2"/>
          <p:cNvSpPr>
            <a:spLocks noGrp="1"/>
          </p:cNvSpPr>
          <p:nvPr>
            <p:ph type="subTitle" idx="1" hasCustomPrompt="1"/>
          </p:nvPr>
        </p:nvSpPr>
        <p:spPr>
          <a:xfrm>
            <a:off x="3090594" y="3716042"/>
            <a:ext cx="5826983" cy="1387175"/>
          </a:xfrm>
        </p:spPr>
        <p:txBody>
          <a:bodyPr>
            <a:normAutofit/>
          </a:bodyPr>
          <a:lstStyle>
            <a:lvl1pPr marL="0" indent="0" algn="l">
              <a:buNone/>
              <a:defRPr sz="2800" b="0" i="0">
                <a:solidFill>
                  <a:schemeClr val="bg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a:t>
            </a:r>
            <a:br>
              <a:rPr lang="fr-FR" dirty="0" smtClean="0"/>
            </a:br>
            <a:r>
              <a:rPr lang="fr-FR" dirty="0" smtClean="0"/>
              <a:t>des sous-titres du masque</a:t>
            </a:r>
            <a:endParaRPr lang="fr-FR" dirty="0"/>
          </a:p>
        </p:txBody>
      </p:sp>
      <p:grpSp>
        <p:nvGrpSpPr>
          <p:cNvPr id="10" name="Grouper 9"/>
          <p:cNvGrpSpPr/>
          <p:nvPr userDrawn="1"/>
        </p:nvGrpSpPr>
        <p:grpSpPr>
          <a:xfrm>
            <a:off x="3184313" y="2238108"/>
            <a:ext cx="525531" cy="171686"/>
            <a:chOff x="5391302" y="1426464"/>
            <a:chExt cx="604579" cy="197510"/>
          </a:xfrm>
          <a:solidFill>
            <a:schemeClr val="bg1"/>
          </a:solidFill>
        </p:grpSpPr>
        <p:sp>
          <p:nvSpPr>
            <p:cNvPr id="11" name="Rectangle 10"/>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 name="Rectangle 11"/>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pic>
        <p:nvPicPr>
          <p:cNvPr id="1027" name="Picture 3" descr="M:\str-delcom\BAC 2021\PPT\PPT POUR PARENTS 3E\Visuels\éléments graphiques\PPT_BAC-intro.jpg"/>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161926"/>
            <a:ext cx="9144000" cy="70199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575794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age de fin - Contact">
    <p:spTree>
      <p:nvGrpSpPr>
        <p:cNvPr id="1" name=""/>
        <p:cNvGrpSpPr/>
        <p:nvPr/>
      </p:nvGrpSpPr>
      <p:grpSpPr>
        <a:xfrm>
          <a:off x="0" y="0"/>
          <a:ext cx="0" cy="0"/>
          <a:chOff x="0" y="0"/>
          <a:chExt cx="0" cy="0"/>
        </a:xfrm>
      </p:grpSpPr>
      <p:pic>
        <p:nvPicPr>
          <p:cNvPr id="3074" name="Picture 2" descr="M:\str-delcom\BAC 2021\PPT\PPT POUR PARENTS 3E\Visuels\éléments graphiques\PPT_BAC3.jpg"/>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38100" y="-161926"/>
            <a:ext cx="9182100" cy="701992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re 1"/>
          <p:cNvSpPr>
            <a:spLocks noGrp="1"/>
          </p:cNvSpPr>
          <p:nvPr>
            <p:ph type="title" hasCustomPrompt="1"/>
          </p:nvPr>
        </p:nvSpPr>
        <p:spPr>
          <a:xfrm>
            <a:off x="2926286" y="2136209"/>
            <a:ext cx="5897726" cy="2108160"/>
          </a:xfrm>
        </p:spPr>
        <p:txBody>
          <a:bodyPr anchor="t" anchorCtr="0">
            <a:normAutofit/>
          </a:bodyPr>
          <a:lstStyle>
            <a:lvl1pPr>
              <a:defRPr sz="1200" b="0" i="0" baseline="0">
                <a:latin typeface="Arial" charset="0"/>
                <a:ea typeface="Arial" charset="0"/>
                <a:cs typeface="Arial" charset="0"/>
              </a:defRPr>
            </a:lvl1pPr>
          </a:lstStyle>
          <a:p>
            <a:r>
              <a:rPr lang="fr-FR" dirty="0" smtClean="0"/>
              <a:t>Contacts :</a:t>
            </a:r>
            <a:endParaRPr lang="fr-FR" dirty="0"/>
          </a:p>
        </p:txBody>
      </p:sp>
      <p:sp>
        <p:nvSpPr>
          <p:cNvPr id="5" name="Espace réservé du numéro de diapositive 4"/>
          <p:cNvSpPr>
            <a:spLocks noGrp="1"/>
          </p:cNvSpPr>
          <p:nvPr>
            <p:ph type="sldNum" sz="quarter" idx="12"/>
          </p:nvPr>
        </p:nvSpPr>
        <p:spPr/>
        <p:txBody>
          <a:bodyPr/>
          <a:lstStyle/>
          <a:p>
            <a:fld id="{1FC8907D-B208-DC44-82F5-2940ECA1C9FA}" type="slidenum">
              <a:rPr lang="fr-FR" smtClean="0"/>
              <a:pPr/>
              <a:t>‹N°›</a:t>
            </a:fld>
            <a:endParaRPr lang="fr-FR" dirty="0"/>
          </a:p>
        </p:txBody>
      </p:sp>
      <p:sp>
        <p:nvSpPr>
          <p:cNvPr id="6" name="Espace réservé du pied de page 4"/>
          <p:cNvSpPr txBox="1">
            <a:spLocks/>
          </p:cNvSpPr>
          <p:nvPr userDrawn="1"/>
        </p:nvSpPr>
        <p:spPr>
          <a:xfrm>
            <a:off x="2369032" y="6146185"/>
            <a:ext cx="4620586"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00919D"/>
                </a:solidFill>
              </a:rPr>
              <a:t/>
            </a:r>
            <a:br>
              <a:rPr lang="fr-FR" dirty="0" smtClean="0">
                <a:solidFill>
                  <a:srgbClr val="00919D"/>
                </a:solidFill>
              </a:rPr>
            </a:br>
            <a:r>
              <a:rPr lang="fr-FR" dirty="0" smtClean="0">
                <a:solidFill>
                  <a:prstClr val="black">
                    <a:lumMod val="75000"/>
                    <a:lumOff val="25000"/>
                  </a:prstClr>
                </a:solidFill>
              </a:rPr>
              <a:t>titre de la présentation</a:t>
            </a:r>
          </a:p>
          <a:p>
            <a:endParaRPr lang="fr-FR" dirty="0">
              <a:solidFill>
                <a:prstClr val="black">
                  <a:tint val="75000"/>
                </a:prstClr>
              </a:solidFill>
            </a:endParaRPr>
          </a:p>
        </p:txBody>
      </p:sp>
    </p:spTree>
    <p:extLst>
      <p:ext uri="{BB962C8B-B14F-4D97-AF65-F5344CB8AC3E}">
        <p14:creationId xmlns:p14="http://schemas.microsoft.com/office/powerpoint/2010/main" xmlns="" val="506858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solidFill>
                  <a:srgbClr val="EE7444"/>
                </a:solidFill>
              </a:defRPr>
            </a:lvl1pPr>
          </a:lstStyle>
          <a:p>
            <a:r>
              <a:rPr lang="fr-FR" dirty="0" smtClean="0"/>
              <a:t>CLIQUEZ ET MODIFIEZ LE TITRE</a:t>
            </a:r>
            <a:endParaRPr lang="fr-FR" dirty="0"/>
          </a:p>
        </p:txBody>
      </p:sp>
      <p:sp>
        <p:nvSpPr>
          <p:cNvPr id="5" name="Espace réservé du numéro de diapositive 4"/>
          <p:cNvSpPr>
            <a:spLocks noGrp="1"/>
          </p:cNvSpPr>
          <p:nvPr>
            <p:ph type="sldNum" sz="quarter" idx="12"/>
          </p:nvPr>
        </p:nvSpPr>
        <p:spPr>
          <a:xfrm>
            <a:off x="8249851" y="6390910"/>
            <a:ext cx="351529" cy="365125"/>
          </a:xfrm>
        </p:spPr>
        <p:txBody>
          <a:bodyPr/>
          <a:lstStyle/>
          <a:p>
            <a:fld id="{C6B7B3CB-E3BA-F74C-AB76-86EFC5843CD6}" type="slidenum">
              <a:rPr lang="fr-FR" smtClean="0"/>
              <a:pPr/>
              <a:t>‹N°›</a:t>
            </a:fld>
            <a:endParaRPr lang="fr-FR" dirty="0"/>
          </a:p>
        </p:txBody>
      </p:sp>
      <p:sp>
        <p:nvSpPr>
          <p:cNvPr id="8" name="Espace réservé du texte 7"/>
          <p:cNvSpPr>
            <a:spLocks noGrp="1"/>
          </p:cNvSpPr>
          <p:nvPr>
            <p:ph type="body" sz="quarter" idx="13"/>
          </p:nvPr>
        </p:nvSpPr>
        <p:spPr>
          <a:xfrm>
            <a:off x="3011069" y="5059680"/>
            <a:ext cx="5590006" cy="875983"/>
          </a:xfrm>
        </p:spPr>
        <p:txBody>
          <a:bodyPr>
            <a:normAutofit/>
          </a:bodyPr>
          <a:lstStyle>
            <a:lvl1pPr>
              <a:defRPr sz="1500"/>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smtClean="0"/>
              <a:t>Cliquez pour modifier les styles du texte du masque</a:t>
            </a:r>
            <a:endParaRPr lang="fr-FR" dirty="0"/>
          </a:p>
        </p:txBody>
      </p:sp>
      <p:sp>
        <p:nvSpPr>
          <p:cNvPr id="10" name="Espace réservé du texte 9"/>
          <p:cNvSpPr>
            <a:spLocks noGrp="1"/>
          </p:cNvSpPr>
          <p:nvPr>
            <p:ph type="body" sz="quarter" idx="14"/>
          </p:nvPr>
        </p:nvSpPr>
        <p:spPr>
          <a:xfrm>
            <a:off x="3011069" y="3370130"/>
            <a:ext cx="5590006" cy="1156980"/>
          </a:xfrm>
        </p:spPr>
        <p:txBody>
          <a:bodyPr>
            <a:noAutofit/>
          </a:bodyPr>
          <a:lstStyle>
            <a:lvl1pPr marL="0" indent="0">
              <a:buFont typeface="Arial"/>
              <a:buNone/>
              <a:defRPr sz="28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Tree>
    <p:extLst>
      <p:ext uri="{BB962C8B-B14F-4D97-AF65-F5344CB8AC3E}">
        <p14:creationId xmlns:p14="http://schemas.microsoft.com/office/powerpoint/2010/main" xmlns="" val="488243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ge de contenu avec infographie">
    <p:bg>
      <p:bgPr>
        <a:solidFill>
          <a:srgbClr val="95BCE5"/>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hasCustomPrompt="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
                <a:schemeClr val="bg1"/>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1"/>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1"/>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1"/>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1"/>
              </a:buClr>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12"/>
          </p:nvPr>
        </p:nvSpPr>
        <p:spPr/>
        <p:txBody>
          <a:bodyPr/>
          <a:lstStyle/>
          <a:p>
            <a:fld id="{A786685B-2977-D546-9E3D-3CA676A47F0C}" type="slidenum">
              <a:rPr lang="fr-FR" smtClean="0"/>
              <a:pPr/>
              <a:t>‹N°›</a:t>
            </a:fld>
            <a:endParaRPr lang="fr-FR"/>
          </a:p>
        </p:txBody>
      </p:sp>
      <p:pic>
        <p:nvPicPr>
          <p:cNvPr id="5" name="Image 4"/>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922820" y="123526"/>
            <a:ext cx="939144" cy="448366"/>
          </a:xfrm>
          <a:prstGeom prst="rect">
            <a:avLst/>
          </a:prstGeom>
        </p:spPr>
      </p:pic>
    </p:spTree>
    <p:extLst>
      <p:ext uri="{BB962C8B-B14F-4D97-AF65-F5344CB8AC3E}">
        <p14:creationId xmlns:p14="http://schemas.microsoft.com/office/powerpoint/2010/main" xmlns="" val="1813387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6" name="Espace réservé du texte 6"/>
          <p:cNvSpPr>
            <a:spLocks noGrp="1"/>
          </p:cNvSpPr>
          <p:nvPr>
            <p:ph type="body" sz="quarter" idx="13" hasCustomPrompt="1"/>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chemeClr val="bg2"/>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2"/>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2"/>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2"/>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2"/>
              </a:buClr>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3" name="ZoneTexte 2"/>
          <p:cNvSpPr txBox="1"/>
          <p:nvPr userDrawn="1"/>
        </p:nvSpPr>
        <p:spPr>
          <a:xfrm>
            <a:off x="1" y="0"/>
            <a:ext cx="9144000" cy="572400"/>
          </a:xfrm>
          <a:prstGeom prst="rect">
            <a:avLst/>
          </a:prstGeom>
          <a:solidFill>
            <a:srgbClr val="95BCE5"/>
          </a:solidFill>
        </p:spPr>
        <p:txBody>
          <a:bodyPr wrap="square" rtlCol="0">
            <a:spAutoFit/>
          </a:bodyPr>
          <a:lstStyle/>
          <a:p>
            <a:pPr algn="r"/>
            <a:endParaRPr lang="fr-FR" cap="all" dirty="0" smtClean="0">
              <a:solidFill>
                <a:prstClr val="white"/>
              </a:solidFill>
              <a:latin typeface="Arial Black" panose="020B0A04020102020204" pitchFamily="34" charset="0"/>
            </a:endParaRPr>
          </a:p>
        </p:txBody>
      </p:sp>
      <p:pic>
        <p:nvPicPr>
          <p:cNvPr id="9" name="Image 8"/>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922820" y="123526"/>
            <a:ext cx="939144" cy="448366"/>
          </a:xfrm>
          <a:prstGeom prst="rect">
            <a:avLst/>
          </a:prstGeom>
        </p:spPr>
      </p:pic>
    </p:spTree>
    <p:extLst>
      <p:ext uri="{BB962C8B-B14F-4D97-AF65-F5344CB8AC3E}">
        <p14:creationId xmlns:p14="http://schemas.microsoft.com/office/powerpoint/2010/main" xmlns="" val="519516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Page de contenu avec infographie">
    <p:bg>
      <p:bgPr>
        <a:solidFill>
          <a:srgbClr val="95BCE5"/>
        </a:solidFill>
        <a:effectLst/>
      </p:bgPr>
    </p:bg>
    <p:spTree>
      <p:nvGrpSpPr>
        <p:cNvPr id="1" name=""/>
        <p:cNvGrpSpPr/>
        <p:nvPr/>
      </p:nvGrpSpPr>
      <p:grpSpPr>
        <a:xfrm>
          <a:off x="0" y="0"/>
          <a:ext cx="0" cy="0"/>
          <a:chOff x="0" y="0"/>
          <a:chExt cx="0" cy="0"/>
        </a:xfrm>
      </p:grpSpPr>
      <p:sp>
        <p:nvSpPr>
          <p:cNvPr id="7" name="ZoneTexte 6"/>
          <p:cNvSpPr txBox="1"/>
          <p:nvPr userDrawn="1"/>
        </p:nvSpPr>
        <p:spPr>
          <a:xfrm>
            <a:off x="1" y="0"/>
            <a:ext cx="9144000" cy="369332"/>
          </a:xfrm>
          <a:prstGeom prst="rect">
            <a:avLst/>
          </a:prstGeom>
          <a:solidFill>
            <a:srgbClr val="95BCE5"/>
          </a:solidFill>
        </p:spPr>
        <p:txBody>
          <a:bodyPr wrap="square" rtlCol="0">
            <a:spAutoFit/>
          </a:bodyPr>
          <a:lstStyle/>
          <a:p>
            <a:pPr algn="r"/>
            <a:endParaRPr lang="fr-FR" cap="all" dirty="0" smtClean="0">
              <a:solidFill>
                <a:prstClr val="white"/>
              </a:solidFill>
              <a:latin typeface="Arial Black" panose="020B0A04020102020204" pitchFamily="34" charset="0"/>
            </a:endParaRPr>
          </a:p>
        </p:txBody>
      </p:sp>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hasCustomPrompt="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
                <a:schemeClr val="bg1"/>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1"/>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1"/>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1"/>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1"/>
              </a:buClr>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12"/>
          </p:nvPr>
        </p:nvSpPr>
        <p:spPr/>
        <p:txBody>
          <a:bodyPr/>
          <a:lstStyle/>
          <a:p>
            <a:fld id="{A786685B-2977-D546-9E3D-3CA676A47F0C}" type="slidenum">
              <a:rPr lang="fr-FR" smtClean="0"/>
              <a:pPr/>
              <a:t>‹N°›</a:t>
            </a:fld>
            <a:endParaRPr lang="fr-FR"/>
          </a:p>
        </p:txBody>
      </p:sp>
      <p:pic>
        <p:nvPicPr>
          <p:cNvPr id="5" name="Image 4"/>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922820" y="123526"/>
            <a:ext cx="939144" cy="448366"/>
          </a:xfrm>
          <a:prstGeom prst="rect">
            <a:avLst/>
          </a:prstGeom>
        </p:spPr>
      </p:pic>
    </p:spTree>
    <p:extLst>
      <p:ext uri="{BB962C8B-B14F-4D97-AF65-F5344CB8AC3E}">
        <p14:creationId xmlns:p14="http://schemas.microsoft.com/office/powerpoint/2010/main" xmlns="" val="254274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6" name="Espace réservé du texte 6"/>
          <p:cNvSpPr>
            <a:spLocks noGrp="1"/>
          </p:cNvSpPr>
          <p:nvPr>
            <p:ph type="body" sz="quarter" idx="13" hasCustomPrompt="1"/>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chemeClr val="bg2"/>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2"/>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2"/>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2"/>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2"/>
              </a:buClr>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ZoneTexte 8"/>
          <p:cNvSpPr txBox="1"/>
          <p:nvPr userDrawn="1"/>
        </p:nvSpPr>
        <p:spPr>
          <a:xfrm>
            <a:off x="1" y="0"/>
            <a:ext cx="9144000" cy="572400"/>
          </a:xfrm>
          <a:prstGeom prst="rect">
            <a:avLst/>
          </a:prstGeom>
          <a:solidFill>
            <a:srgbClr val="95BCE5"/>
          </a:solidFill>
        </p:spPr>
        <p:txBody>
          <a:bodyPr wrap="square" rtlCol="0">
            <a:spAutoFit/>
          </a:bodyPr>
          <a:lstStyle/>
          <a:p>
            <a:pPr algn="r"/>
            <a:endParaRPr lang="fr-FR" cap="all" dirty="0" smtClean="0">
              <a:solidFill>
                <a:prstClr val="white"/>
              </a:solidFill>
              <a:latin typeface="Arial Black" panose="020B0A04020102020204" pitchFamily="34" charset="0"/>
            </a:endParaRPr>
          </a:p>
        </p:txBody>
      </p:sp>
      <p:pic>
        <p:nvPicPr>
          <p:cNvPr id="10" name="Image 9"/>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922820" y="123526"/>
            <a:ext cx="939144" cy="448366"/>
          </a:xfrm>
          <a:prstGeom prst="rect">
            <a:avLst/>
          </a:prstGeom>
        </p:spPr>
      </p:pic>
    </p:spTree>
    <p:extLst>
      <p:ext uri="{BB962C8B-B14F-4D97-AF65-F5344CB8AC3E}">
        <p14:creationId xmlns:p14="http://schemas.microsoft.com/office/powerpoint/2010/main" xmlns="" val="2431047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Page de contenu avec infographie">
    <p:bg>
      <p:bgPr>
        <a:solidFill>
          <a:srgbClr val="95BCE5"/>
        </a:solidFill>
        <a:effectLst/>
      </p:bgPr>
    </p:bg>
    <p:spTree>
      <p:nvGrpSpPr>
        <p:cNvPr id="1" name=""/>
        <p:cNvGrpSpPr/>
        <p:nvPr/>
      </p:nvGrpSpPr>
      <p:grpSpPr>
        <a:xfrm>
          <a:off x="0" y="0"/>
          <a:ext cx="0" cy="0"/>
          <a:chOff x="0" y="0"/>
          <a:chExt cx="0" cy="0"/>
        </a:xfrm>
      </p:grpSpPr>
      <p:sp>
        <p:nvSpPr>
          <p:cNvPr id="7" name="ZoneTexte 6"/>
          <p:cNvSpPr txBox="1"/>
          <p:nvPr userDrawn="1"/>
        </p:nvSpPr>
        <p:spPr>
          <a:xfrm>
            <a:off x="1" y="0"/>
            <a:ext cx="9144000" cy="369332"/>
          </a:xfrm>
          <a:prstGeom prst="rect">
            <a:avLst/>
          </a:prstGeom>
          <a:solidFill>
            <a:srgbClr val="95BCE5"/>
          </a:solidFill>
        </p:spPr>
        <p:txBody>
          <a:bodyPr wrap="square" rtlCol="0">
            <a:spAutoFit/>
          </a:bodyPr>
          <a:lstStyle/>
          <a:p>
            <a:pPr algn="r"/>
            <a:endParaRPr lang="fr-FR" cap="all" dirty="0" smtClean="0">
              <a:solidFill>
                <a:prstClr val="white"/>
              </a:solidFill>
              <a:latin typeface="Arial Black" panose="020B0A04020102020204" pitchFamily="34" charset="0"/>
            </a:endParaRPr>
          </a:p>
        </p:txBody>
      </p:sp>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hasCustomPrompt="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
                <a:schemeClr val="bg1"/>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1"/>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1"/>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1"/>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1"/>
              </a:buClr>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12"/>
          </p:nvPr>
        </p:nvSpPr>
        <p:spPr/>
        <p:txBody>
          <a:bodyPr/>
          <a:lstStyle/>
          <a:p>
            <a:fld id="{A786685B-2977-D546-9E3D-3CA676A47F0C}" type="slidenum">
              <a:rPr lang="fr-FR" smtClean="0"/>
              <a:pPr/>
              <a:t>‹N°›</a:t>
            </a:fld>
            <a:endParaRPr lang="fr-FR"/>
          </a:p>
        </p:txBody>
      </p:sp>
      <p:pic>
        <p:nvPicPr>
          <p:cNvPr id="9" name="Image 8"/>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922820" y="123526"/>
            <a:ext cx="939144" cy="448366"/>
          </a:xfrm>
          <a:prstGeom prst="rect">
            <a:avLst/>
          </a:prstGeom>
        </p:spPr>
      </p:pic>
    </p:spTree>
    <p:extLst>
      <p:ext uri="{BB962C8B-B14F-4D97-AF65-F5344CB8AC3E}">
        <p14:creationId xmlns:p14="http://schemas.microsoft.com/office/powerpoint/2010/main" xmlns="" val="2320809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6" name="Espace réservé du texte 6"/>
          <p:cNvSpPr>
            <a:spLocks noGrp="1"/>
          </p:cNvSpPr>
          <p:nvPr>
            <p:ph type="body" sz="quarter" idx="13" hasCustomPrompt="1"/>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chemeClr val="bg2"/>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2"/>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2"/>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2"/>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2"/>
              </a:buClr>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ZoneTexte 8"/>
          <p:cNvSpPr txBox="1"/>
          <p:nvPr userDrawn="1"/>
        </p:nvSpPr>
        <p:spPr>
          <a:xfrm>
            <a:off x="1" y="0"/>
            <a:ext cx="9144000" cy="572400"/>
          </a:xfrm>
          <a:prstGeom prst="rect">
            <a:avLst/>
          </a:prstGeom>
          <a:solidFill>
            <a:srgbClr val="95BCE5"/>
          </a:solidFill>
        </p:spPr>
        <p:txBody>
          <a:bodyPr wrap="square" rtlCol="0">
            <a:spAutoFit/>
          </a:bodyPr>
          <a:lstStyle/>
          <a:p>
            <a:pPr algn="r"/>
            <a:r>
              <a:rPr lang="fr-FR" cap="all" dirty="0" smtClean="0">
                <a:solidFill>
                  <a:prstClr val="white"/>
                </a:solidFill>
                <a:latin typeface="Arial Black" panose="020B0A04020102020204" pitchFamily="34" charset="0"/>
              </a:rPr>
              <a:t>Baccalauréat 2021 : les nouveautés</a:t>
            </a:r>
          </a:p>
        </p:txBody>
      </p:sp>
      <p:pic>
        <p:nvPicPr>
          <p:cNvPr id="10" name="Image 9"/>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922820" y="123526"/>
            <a:ext cx="939144" cy="448366"/>
          </a:xfrm>
          <a:prstGeom prst="rect">
            <a:avLst/>
          </a:prstGeom>
        </p:spPr>
      </p:pic>
    </p:spTree>
    <p:extLst>
      <p:ext uri="{BB962C8B-B14F-4D97-AF65-F5344CB8AC3E}">
        <p14:creationId xmlns:p14="http://schemas.microsoft.com/office/powerpoint/2010/main" xmlns="" val="764117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Page de contenu avec infographie">
    <p:bg>
      <p:bgPr>
        <a:solidFill>
          <a:srgbClr val="95BCE5"/>
        </a:solidFill>
        <a:effectLst/>
      </p:bgPr>
    </p:bg>
    <p:spTree>
      <p:nvGrpSpPr>
        <p:cNvPr id="1" name=""/>
        <p:cNvGrpSpPr/>
        <p:nvPr/>
      </p:nvGrpSpPr>
      <p:grpSpPr>
        <a:xfrm>
          <a:off x="0" y="0"/>
          <a:ext cx="0" cy="0"/>
          <a:chOff x="0" y="0"/>
          <a:chExt cx="0" cy="0"/>
        </a:xfrm>
      </p:grpSpPr>
      <p:sp>
        <p:nvSpPr>
          <p:cNvPr id="7" name="ZoneTexte 6"/>
          <p:cNvSpPr txBox="1"/>
          <p:nvPr userDrawn="1"/>
        </p:nvSpPr>
        <p:spPr>
          <a:xfrm>
            <a:off x="1" y="0"/>
            <a:ext cx="9144000" cy="369332"/>
          </a:xfrm>
          <a:prstGeom prst="rect">
            <a:avLst/>
          </a:prstGeom>
          <a:solidFill>
            <a:srgbClr val="95BCE5"/>
          </a:solidFill>
        </p:spPr>
        <p:txBody>
          <a:bodyPr wrap="square" rtlCol="0">
            <a:spAutoFit/>
          </a:bodyPr>
          <a:lstStyle/>
          <a:p>
            <a:pPr algn="r"/>
            <a:r>
              <a:rPr lang="fr-FR" cap="all" dirty="0" smtClean="0">
                <a:solidFill>
                  <a:prstClr val="white"/>
                </a:solidFill>
                <a:latin typeface="Arial Black" panose="020B0A04020102020204" pitchFamily="34" charset="0"/>
              </a:rPr>
              <a:t>Baccalauréat 2021 : les nouveautés</a:t>
            </a:r>
          </a:p>
        </p:txBody>
      </p:sp>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hasCustomPrompt="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
                <a:schemeClr val="bg1"/>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1"/>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1"/>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1"/>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1"/>
              </a:buClr>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12"/>
          </p:nvPr>
        </p:nvSpPr>
        <p:spPr/>
        <p:txBody>
          <a:bodyPr/>
          <a:lstStyle/>
          <a:p>
            <a:fld id="{A786685B-2977-D546-9E3D-3CA676A47F0C}" type="slidenum">
              <a:rPr lang="fr-FR" smtClean="0"/>
              <a:pPr/>
              <a:t>‹N°›</a:t>
            </a:fld>
            <a:endParaRPr lang="fr-FR"/>
          </a:p>
        </p:txBody>
      </p:sp>
      <p:pic>
        <p:nvPicPr>
          <p:cNvPr id="9" name="Image 8"/>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922820" y="123526"/>
            <a:ext cx="939144" cy="448366"/>
          </a:xfrm>
          <a:prstGeom prst="rect">
            <a:avLst/>
          </a:prstGeom>
        </p:spPr>
      </p:pic>
    </p:spTree>
    <p:extLst>
      <p:ext uri="{BB962C8B-B14F-4D97-AF65-F5344CB8AC3E}">
        <p14:creationId xmlns:p14="http://schemas.microsoft.com/office/powerpoint/2010/main" xmlns="" val="595355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6" name="Espace réservé du texte 6"/>
          <p:cNvSpPr>
            <a:spLocks noGrp="1"/>
          </p:cNvSpPr>
          <p:nvPr>
            <p:ph type="body" sz="quarter" idx="13" hasCustomPrompt="1"/>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chemeClr val="bg2"/>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2"/>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2"/>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2"/>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2"/>
              </a:buClr>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ZoneTexte 8"/>
          <p:cNvSpPr txBox="1"/>
          <p:nvPr userDrawn="1"/>
        </p:nvSpPr>
        <p:spPr>
          <a:xfrm>
            <a:off x="1" y="0"/>
            <a:ext cx="9144000" cy="572400"/>
          </a:xfrm>
          <a:prstGeom prst="rect">
            <a:avLst/>
          </a:prstGeom>
          <a:solidFill>
            <a:srgbClr val="95BCE5"/>
          </a:solidFill>
        </p:spPr>
        <p:txBody>
          <a:bodyPr wrap="square" rtlCol="0">
            <a:spAutoFit/>
          </a:bodyPr>
          <a:lstStyle/>
          <a:p>
            <a:pPr algn="r"/>
            <a:r>
              <a:rPr lang="fr-FR" sz="1600" cap="all" dirty="0" smtClean="0">
                <a:solidFill>
                  <a:prstClr val="white"/>
                </a:solidFill>
                <a:latin typeface="Arial Black" panose="020B0A04020102020204" pitchFamily="34" charset="0"/>
              </a:rPr>
              <a:t>La classe de seconde de</a:t>
            </a:r>
            <a:r>
              <a:rPr lang="fr-FR" sz="1600" cap="all" baseline="0" dirty="0" smtClean="0">
                <a:solidFill>
                  <a:prstClr val="white"/>
                </a:solidFill>
                <a:latin typeface="Arial Black" panose="020B0A04020102020204" pitchFamily="34" charset="0"/>
              </a:rPr>
              <a:t> la voie générale et technologique</a:t>
            </a:r>
            <a:endParaRPr lang="fr-FR" sz="1600" cap="all" dirty="0" smtClean="0">
              <a:solidFill>
                <a:prstClr val="white"/>
              </a:solidFill>
              <a:latin typeface="Arial Black" panose="020B0A04020102020204" pitchFamily="34" charset="0"/>
            </a:endParaRPr>
          </a:p>
        </p:txBody>
      </p:sp>
      <p:pic>
        <p:nvPicPr>
          <p:cNvPr id="10" name="Image 9"/>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922820" y="123526"/>
            <a:ext cx="939144" cy="448366"/>
          </a:xfrm>
          <a:prstGeom prst="rect">
            <a:avLst/>
          </a:prstGeom>
        </p:spPr>
      </p:pic>
    </p:spTree>
    <p:extLst>
      <p:ext uri="{BB962C8B-B14F-4D97-AF65-F5344CB8AC3E}">
        <p14:creationId xmlns:p14="http://schemas.microsoft.com/office/powerpoint/2010/main" xmlns="" val="1782901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3.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793775" y="353457"/>
            <a:ext cx="7881400"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805400" y="1476022"/>
            <a:ext cx="7881400"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4"/>
          </p:nvPr>
        </p:nvSpPr>
        <p:spPr>
          <a:xfrm>
            <a:off x="8149942" y="6390910"/>
            <a:ext cx="450457" cy="365125"/>
          </a:xfrm>
          <a:prstGeom prst="rect">
            <a:avLst/>
          </a:prstGeom>
        </p:spPr>
        <p:txBody>
          <a:bodyPr vert="horz" lIns="91440" tIns="45720" rIns="91440" bIns="45720" rtlCol="0" anchor="ctr"/>
          <a:lstStyle>
            <a:lvl1pPr algn="r">
              <a:defRPr sz="900" b="1" i="0">
                <a:solidFill>
                  <a:srgbClr val="404040"/>
                </a:solidFill>
                <a:latin typeface="Arial" charset="0"/>
                <a:ea typeface="Arial" charset="0"/>
                <a:cs typeface="Arial" charset="0"/>
              </a:defRPr>
            </a:lvl1pPr>
          </a:lstStyle>
          <a:p>
            <a:fld id="{A786685B-2977-D546-9E3D-3CA676A47F0C}" type="slidenum">
              <a:rPr lang="fr-FR" smtClean="0"/>
              <a:pPr/>
              <a:t>‹N°›</a:t>
            </a:fld>
            <a:endParaRPr lang="fr-FR" dirty="0"/>
          </a:p>
        </p:txBody>
      </p:sp>
      <p:sp>
        <p:nvSpPr>
          <p:cNvPr id="14" name="Espace réservé du pied de page 4"/>
          <p:cNvSpPr txBox="1">
            <a:spLocks/>
          </p:cNvSpPr>
          <p:nvPr/>
        </p:nvSpPr>
        <p:spPr>
          <a:xfrm>
            <a:off x="2369032" y="6146185"/>
            <a:ext cx="3544088"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320"/>
              </a:lnSpc>
            </a:pPr>
            <a:endParaRPr lang="fr-FR" sz="900" dirty="0" smtClean="0">
              <a:solidFill>
                <a:prstClr val="black">
                  <a:lumMod val="75000"/>
                  <a:lumOff val="25000"/>
                </a:prstClr>
              </a:solidFill>
              <a:latin typeface="Arial" charset="0"/>
              <a:ea typeface="Arial" charset="0"/>
              <a:cs typeface="Arial" charset="0"/>
            </a:endParaRPr>
          </a:p>
          <a:p>
            <a:pPr>
              <a:lnSpc>
                <a:spcPts val="1320"/>
              </a:lnSpc>
            </a:pPr>
            <a:r>
              <a:rPr lang="fr-FR" sz="900" dirty="0" smtClean="0">
                <a:solidFill>
                  <a:prstClr val="black">
                    <a:lumMod val="75000"/>
                    <a:lumOff val="25000"/>
                  </a:prstClr>
                </a:solidFill>
                <a:latin typeface="Arial" charset="0"/>
                <a:ea typeface="Arial" charset="0"/>
                <a:cs typeface="Arial" charset="0"/>
              </a:rPr>
              <a:t>BACCALAUREAT 2021</a:t>
            </a:r>
          </a:p>
        </p:txBody>
      </p:sp>
      <p:sp>
        <p:nvSpPr>
          <p:cNvPr id="15" name="Espace réservé du pied de page 4"/>
          <p:cNvSpPr txBox="1">
            <a:spLocks/>
          </p:cNvSpPr>
          <p:nvPr/>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endParaRPr lang="fr-FR" sz="900" dirty="0" smtClean="0">
              <a:solidFill>
                <a:prstClr val="black">
                  <a:lumMod val="75000"/>
                  <a:lumOff val="25000"/>
                </a:prstClr>
              </a:solidFill>
              <a:latin typeface="Arial" charset="0"/>
              <a:ea typeface="Arial" charset="0"/>
              <a:cs typeface="Arial" charset="0"/>
            </a:endParaRPr>
          </a:p>
          <a:p>
            <a:endParaRPr lang="fr-FR" dirty="0">
              <a:solidFill>
                <a:prstClr val="black">
                  <a:tint val="75000"/>
                </a:prstClr>
              </a:solidFill>
            </a:endParaRPr>
          </a:p>
        </p:txBody>
      </p:sp>
      <p:pic>
        <p:nvPicPr>
          <p:cNvPr id="9" name="Image 8"/>
          <p:cNvPicPr>
            <a:picLocks noChangeAspect="1"/>
          </p:cNvPicPr>
          <p:nvPr/>
        </p:nvPicPr>
        <p:blipFill>
          <a:blip r:embed="rId15">
            <a:extLst>
              <a:ext uri="{28A0092B-C50C-407E-A947-70E740481C1C}">
                <a14:useLocalDpi xmlns:a14="http://schemas.microsoft.com/office/drawing/2010/main" xmlns="" val="0"/>
              </a:ext>
            </a:extLst>
          </a:blip>
          <a:stretch>
            <a:fillRect/>
          </a:stretch>
        </p:blipFill>
        <p:spPr>
          <a:xfrm>
            <a:off x="5812331" y="6249885"/>
            <a:ext cx="1219200" cy="506150"/>
          </a:xfrm>
          <a:prstGeom prst="rect">
            <a:avLst/>
          </a:prstGeom>
        </p:spPr>
      </p:pic>
      <p:pic>
        <p:nvPicPr>
          <p:cNvPr id="5" name="Image 4"/>
          <p:cNvPicPr>
            <a:picLocks noChangeAspect="1"/>
          </p:cNvPicPr>
          <p:nvPr/>
        </p:nvPicPr>
        <p:blipFill>
          <a:blip r:embed="rId16">
            <a:extLst>
              <a:ext uri="{28A0092B-C50C-407E-A947-70E740481C1C}">
                <a14:useLocalDpi xmlns:a14="http://schemas.microsoft.com/office/drawing/2010/main" xmlns="" val="0"/>
              </a:ext>
            </a:extLst>
          </a:blip>
          <a:stretch>
            <a:fillRect/>
          </a:stretch>
        </p:blipFill>
        <p:spPr>
          <a:xfrm>
            <a:off x="805400" y="6310847"/>
            <a:ext cx="1240118" cy="384074"/>
          </a:xfrm>
          <a:prstGeom prst="rect">
            <a:avLst/>
          </a:prstGeom>
        </p:spPr>
      </p:pic>
      <p:sp>
        <p:nvSpPr>
          <p:cNvPr id="4" name="ZoneTexte 3"/>
          <p:cNvSpPr txBox="1"/>
          <p:nvPr/>
        </p:nvSpPr>
        <p:spPr>
          <a:xfrm>
            <a:off x="805400" y="0"/>
            <a:ext cx="7881400" cy="369332"/>
          </a:xfrm>
          <a:prstGeom prst="rect">
            <a:avLst/>
          </a:prstGeom>
          <a:noFill/>
        </p:spPr>
        <p:txBody>
          <a:bodyPr wrap="square" rtlCol="0">
            <a:spAutoFit/>
          </a:bodyPr>
          <a:lstStyle/>
          <a:p>
            <a:endParaRPr lang="fr-FR" b="1" dirty="0" smtClean="0">
              <a:solidFill>
                <a:srgbClr val="005E8B"/>
              </a:solidFill>
            </a:endParaRPr>
          </a:p>
        </p:txBody>
      </p:sp>
    </p:spTree>
    <p:extLst>
      <p:ext uri="{BB962C8B-B14F-4D97-AF65-F5344CB8AC3E}">
        <p14:creationId xmlns:p14="http://schemas.microsoft.com/office/powerpoint/2010/main" xmlns="" val="119474089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703" r:id="rId9"/>
    <p:sldLayoutId id="2147483704" r:id="rId10"/>
    <p:sldLayoutId id="2147483690" r:id="rId11"/>
    <p:sldLayoutId id="2147483691" r:id="rId12"/>
    <p:sldLayoutId id="2147483692" r:id="rId13"/>
  </p:sldLayoutIdLst>
  <p:hf hdr="0"/>
  <p:txStyles>
    <p:titleStyle>
      <a:lvl1pPr algn="l" defTabSz="457200" rtl="0" eaLnBrk="1" latinLnBrk="0" hangingPunct="1">
        <a:spcBef>
          <a:spcPct val="0"/>
        </a:spcBef>
        <a:buNone/>
        <a:defRPr sz="2500" b="1" i="0" u="none" kern="1200" cap="all">
          <a:solidFill>
            <a:schemeClr val="tx1"/>
          </a:solidFill>
          <a:latin typeface="Arial Black" panose="020B0A04020102020204" pitchFamily="34" charset="0"/>
          <a:ea typeface="Arial Black" panose="020B0A04020102020204" pitchFamily="34" charset="0"/>
          <a:cs typeface="Arial Black" panose="020B0A04020102020204" pitchFamily="34" charset="0"/>
        </a:defRPr>
      </a:lvl1pPr>
    </p:titleStyle>
    <p:bodyStyle>
      <a:lvl1pPr marL="177800" indent="-177800" algn="l" defTabSz="457200" rtl="0" eaLnBrk="1" latinLnBrk="0" hangingPunct="1">
        <a:spcBef>
          <a:spcPct val="20000"/>
        </a:spcBef>
        <a:buClr>
          <a:schemeClr val="bg2"/>
        </a:buClr>
        <a:buSzPct val="100000"/>
        <a:buFont typeface="Arial"/>
        <a:buChar char="■"/>
        <a:defRPr sz="1800" b="0" i="0" kern="1200" baseline="0">
          <a:solidFill>
            <a:schemeClr val="tx1"/>
          </a:solidFill>
          <a:latin typeface="Arial" panose="020B0604020202020204" pitchFamily="34" charset="0"/>
          <a:ea typeface="Roboto" panose="02000000000000000000" pitchFamily="2" charset="0"/>
          <a:cs typeface="Arial" panose="020B0604020202020204" pitchFamily="34" charset="0"/>
        </a:defRPr>
      </a:lvl1pPr>
      <a:lvl2pPr marL="627063" indent="-169863" algn="l" defTabSz="457200" rtl="0" eaLnBrk="1" latinLnBrk="0" hangingPunct="1">
        <a:spcBef>
          <a:spcPct val="20000"/>
        </a:spcBef>
        <a:buClr>
          <a:schemeClr val="bg2"/>
        </a:buClr>
        <a:buFont typeface="Arial Italic"/>
        <a:buChar char="■"/>
        <a:defRPr sz="1300" b="0" i="0" u="none" kern="1200">
          <a:solidFill>
            <a:schemeClr val="tx1"/>
          </a:solidFill>
          <a:latin typeface="Arial" panose="020B0604020202020204" pitchFamily="34" charset="0"/>
          <a:ea typeface="Roboto" panose="02000000000000000000" pitchFamily="2" charset="0"/>
          <a:cs typeface="Arial" panose="020B0604020202020204" pitchFamily="34" charset="0"/>
        </a:defRPr>
      </a:lvl2pPr>
      <a:lvl3pPr marL="627063" indent="0" algn="l" defTabSz="457200" rtl="0" eaLnBrk="1" latinLnBrk="0" hangingPunct="1">
        <a:spcBef>
          <a:spcPct val="20000"/>
        </a:spcBef>
        <a:buFont typeface="Arial"/>
        <a:buNone/>
        <a:defRPr sz="1300" b="0" i="0" kern="1200">
          <a:solidFill>
            <a:schemeClr val="tx1"/>
          </a:solidFill>
          <a:latin typeface="Arial" panose="020B0604020202020204" pitchFamily="34" charset="0"/>
          <a:ea typeface="Roboto" panose="02000000000000000000" pitchFamily="2" charset="0"/>
          <a:cs typeface="Arial" panose="020B0604020202020204" pitchFamily="34" charset="0"/>
        </a:defRPr>
      </a:lvl3pPr>
      <a:lvl4pPr marL="627063" indent="177800" algn="l" defTabSz="457200" rtl="0" eaLnBrk="1" latinLnBrk="0" hangingPunct="1">
        <a:spcBef>
          <a:spcPct val="20000"/>
        </a:spcBef>
        <a:buClr>
          <a:schemeClr val="bg2"/>
        </a:buClr>
        <a:buFont typeface="Arial"/>
        <a:buChar char="–"/>
        <a:defRPr sz="1100" b="0" i="0" kern="1200">
          <a:solidFill>
            <a:schemeClr val="tx1"/>
          </a:solidFill>
          <a:latin typeface="Arial" panose="020B0604020202020204" pitchFamily="34" charset="0"/>
          <a:ea typeface="Roboto" panose="02000000000000000000" pitchFamily="2" charset="0"/>
          <a:cs typeface="Arial" panose="020B0604020202020204" pitchFamily="34" charset="0"/>
        </a:defRPr>
      </a:lvl4pPr>
      <a:lvl5pPr marL="806450" indent="0" algn="l" defTabSz="457200" rtl="0" eaLnBrk="1" latinLnBrk="0" hangingPunct="1">
        <a:spcBef>
          <a:spcPct val="20000"/>
        </a:spcBef>
        <a:buFont typeface="Arial"/>
        <a:buNone/>
        <a:defRPr sz="1100" b="0" i="0" kern="1200">
          <a:solidFill>
            <a:schemeClr val="tx1"/>
          </a:solidFill>
          <a:latin typeface="Arial" panose="020B0604020202020204" pitchFamily="34" charset="0"/>
          <a:ea typeface="Roboto" panose="02000000000000000000" pitchFamily="2"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97485" y="915840"/>
            <a:ext cx="7982797" cy="2548962"/>
          </a:xfrm>
          <a:prstGeom prst="rect">
            <a:avLst/>
          </a:prstGeom>
        </p:spPr>
        <p:txBody>
          <a:bodyPr vert="horz" lIns="91440" tIns="45720" rIns="91440" bIns="45720" rtlCol="0" anchor="ctr">
            <a:noAutofit/>
          </a:bodyPr>
          <a:lstStyle/>
          <a:p>
            <a:r>
              <a:rPr lang="fr-FR" dirty="0" smtClean="0"/>
              <a:t>CLIQUEZ ET MODIFIEZ </a:t>
            </a:r>
            <a:br>
              <a:rPr lang="fr-FR" dirty="0" smtClean="0"/>
            </a:br>
            <a:r>
              <a:rPr lang="fr-FR" dirty="0" smtClean="0"/>
              <a:t>LE TITRE</a:t>
            </a:r>
            <a:endParaRPr lang="fr-FR" dirty="0"/>
          </a:p>
        </p:txBody>
      </p:sp>
      <p:sp>
        <p:nvSpPr>
          <p:cNvPr id="3" name="Espace réservé du texte 2"/>
          <p:cNvSpPr>
            <a:spLocks noGrp="1"/>
          </p:cNvSpPr>
          <p:nvPr>
            <p:ph type="body" idx="1"/>
          </p:nvPr>
        </p:nvSpPr>
        <p:spPr>
          <a:xfrm>
            <a:off x="1097486" y="3464803"/>
            <a:ext cx="7589313" cy="1249263"/>
          </a:xfrm>
          <a:prstGeom prst="rect">
            <a:avLst/>
          </a:prstGeom>
        </p:spPr>
        <p:txBody>
          <a:bodyPr vert="horz" lIns="91440" tIns="45720" rIns="91440" bIns="45720" rtlCol="0">
            <a:normAutofit/>
          </a:bodyPr>
          <a:lstStyle/>
          <a:p>
            <a:pPr lvl="0"/>
            <a:r>
              <a:rPr lang="fr-FR" dirty="0" smtClean="0"/>
              <a:t>Cliquez pour modifier les styles du texte </a:t>
            </a:r>
            <a:br>
              <a:rPr lang="fr-FR" dirty="0" smtClean="0"/>
            </a:br>
            <a:r>
              <a:rPr lang="fr-FR" dirty="0" smtClean="0"/>
              <a:t>du masque</a:t>
            </a:r>
          </a:p>
        </p:txBody>
      </p:sp>
      <p:sp>
        <p:nvSpPr>
          <p:cNvPr id="6" name="Espace réservé du numéro de diapositive 5"/>
          <p:cNvSpPr>
            <a:spLocks noGrp="1"/>
          </p:cNvSpPr>
          <p:nvPr>
            <p:ph type="sldNum" sz="quarter" idx="4"/>
          </p:nvPr>
        </p:nvSpPr>
        <p:spPr>
          <a:xfrm>
            <a:off x="8197502" y="6390910"/>
            <a:ext cx="403878" cy="365125"/>
          </a:xfrm>
          <a:prstGeom prst="rect">
            <a:avLst/>
          </a:prstGeom>
        </p:spPr>
        <p:txBody>
          <a:bodyPr vert="horz" lIns="91440" tIns="45720" rIns="91440" bIns="45720" rtlCol="0" anchor="ctr"/>
          <a:lstStyle>
            <a:lvl1pPr algn="r">
              <a:defRPr sz="1000" b="1">
                <a:solidFill>
                  <a:srgbClr val="404040"/>
                </a:solidFill>
              </a:defRPr>
            </a:lvl1pPr>
          </a:lstStyle>
          <a:p>
            <a:fld id="{1FC8907D-B208-DC44-82F5-2940ECA1C9FA}" type="slidenum">
              <a:rPr lang="fr-FR" smtClean="0"/>
              <a:pPr/>
              <a:t>‹N°›</a:t>
            </a:fld>
            <a:endParaRPr lang="fr-FR" dirty="0"/>
          </a:p>
        </p:txBody>
      </p:sp>
      <p:sp>
        <p:nvSpPr>
          <p:cNvPr id="12" name="Espace réservé du pied de page 4"/>
          <p:cNvSpPr txBox="1">
            <a:spLocks/>
          </p:cNvSpPr>
          <p:nvPr/>
        </p:nvSpPr>
        <p:spPr>
          <a:xfrm>
            <a:off x="2369032" y="6146185"/>
            <a:ext cx="4620586"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defRPr/>
            </a:pPr>
            <a:r>
              <a:rPr lang="fr-FR" dirty="0" smtClean="0">
                <a:solidFill>
                  <a:srgbClr val="00919D"/>
                </a:solidFill>
              </a:rPr>
              <a:t/>
            </a:r>
            <a:br>
              <a:rPr lang="fr-FR" dirty="0" smtClean="0">
                <a:solidFill>
                  <a:srgbClr val="00919D"/>
                </a:solidFill>
              </a:rPr>
            </a:br>
            <a:r>
              <a:rPr lang="fr-FR" dirty="0" smtClean="0">
                <a:solidFill>
                  <a:prstClr val="black">
                    <a:lumMod val="75000"/>
                    <a:lumOff val="25000"/>
                  </a:prstClr>
                </a:solidFill>
                <a:latin typeface="Arial" charset="0"/>
                <a:ea typeface="Arial" charset="0"/>
                <a:cs typeface="Arial" charset="0"/>
              </a:rPr>
              <a:t>LA SECONDE EN 2018</a:t>
            </a:r>
          </a:p>
          <a:p>
            <a:pPr>
              <a:lnSpc>
                <a:spcPts val="1320"/>
              </a:lnSpc>
            </a:pPr>
            <a:endParaRPr lang="fr-FR" dirty="0" smtClean="0">
              <a:solidFill>
                <a:prstClr val="black">
                  <a:lumMod val="75000"/>
                  <a:lumOff val="25000"/>
                </a:prstClr>
              </a:solidFill>
            </a:endParaRPr>
          </a:p>
          <a:p>
            <a:endParaRPr lang="fr-FR" dirty="0">
              <a:solidFill>
                <a:prstClr val="black">
                  <a:tint val="75000"/>
                </a:prstClr>
              </a:solidFill>
            </a:endParaRPr>
          </a:p>
        </p:txBody>
      </p:sp>
      <p:sp>
        <p:nvSpPr>
          <p:cNvPr id="15" name="Espace réservé du pied de page 4"/>
          <p:cNvSpPr txBox="1">
            <a:spLocks/>
          </p:cNvSpPr>
          <p:nvPr/>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endParaRPr lang="fr-FR" dirty="0">
              <a:solidFill>
                <a:prstClr val="black">
                  <a:tint val="75000"/>
                </a:prstClr>
              </a:solidFill>
            </a:endParaRPr>
          </a:p>
        </p:txBody>
      </p:sp>
      <p:pic>
        <p:nvPicPr>
          <p:cNvPr id="8" name="Image 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05400" y="6310847"/>
            <a:ext cx="1240118" cy="384074"/>
          </a:xfrm>
          <a:prstGeom prst="rect">
            <a:avLst/>
          </a:prstGeom>
        </p:spPr>
      </p:pic>
    </p:spTree>
    <p:extLst>
      <p:ext uri="{BB962C8B-B14F-4D97-AF65-F5344CB8AC3E}">
        <p14:creationId xmlns:p14="http://schemas.microsoft.com/office/powerpoint/2010/main" xmlns="" val="1892210905"/>
      </p:ext>
    </p:extLst>
  </p:cSld>
  <p:clrMap bg1="lt1" tx1="dk1" bg2="lt2" tx2="dk2" accent1="accent1" accent2="accent2" accent3="accent3" accent4="accent4" accent5="accent5" accent6="accent6" hlink="hlink" folHlink="folHlink"/>
  <p:sldLayoutIdLst>
    <p:sldLayoutId id="2147483694" r:id="rId1"/>
    <p:sldLayoutId id="2147483695" r:id="rId2"/>
  </p:sldLayoutIdLst>
  <p:hf hdr="0"/>
  <p:txStyles>
    <p:titleStyle>
      <a:lvl1pPr algn="l" defTabSz="457200" rtl="0" eaLnBrk="1" latinLnBrk="0" hangingPunct="1">
        <a:spcBef>
          <a:spcPct val="0"/>
        </a:spcBef>
        <a:buNone/>
        <a:defRPr sz="3600" b="1" i="0" kern="1200">
          <a:solidFill>
            <a:schemeClr val="tx1">
              <a:lumMod val="75000"/>
              <a:lumOff val="25000"/>
            </a:schemeClr>
          </a:solidFill>
          <a:latin typeface="Arial Black" charset="0"/>
          <a:ea typeface="Arial Black" charset="0"/>
          <a:cs typeface="Arial Black" charset="0"/>
        </a:defRPr>
      </a:lvl1pPr>
    </p:titleStyle>
    <p:bodyStyle>
      <a:lvl1pPr marL="0" indent="0" algn="l" defTabSz="457200" rtl="0" eaLnBrk="1" latinLnBrk="0" hangingPunct="1">
        <a:spcBef>
          <a:spcPct val="20000"/>
        </a:spcBef>
        <a:buFont typeface="Arial"/>
        <a:buNone/>
        <a:defRPr sz="2800" b="0" i="0" kern="1200">
          <a:solidFill>
            <a:srgbClr val="005E8B"/>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M:\str-delcom\BAC 2021\PPT\PPT POUR PARENTS 3E\Visuels\éléments graphiques\PPT_BAC_intercalaire_V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701992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Espace réservé du titre 1"/>
          <p:cNvSpPr>
            <a:spLocks noGrp="1"/>
          </p:cNvSpPr>
          <p:nvPr>
            <p:ph type="title"/>
          </p:nvPr>
        </p:nvSpPr>
        <p:spPr>
          <a:xfrm>
            <a:off x="3011069" y="1855204"/>
            <a:ext cx="5590311" cy="2006323"/>
          </a:xfrm>
          <a:prstGeom prst="rect">
            <a:avLst/>
          </a:prstGeom>
        </p:spPr>
        <p:txBody>
          <a:bodyPr vert="horz" lIns="91440" tIns="45720" rIns="91440" bIns="45720" rtlCol="0" anchor="ctr">
            <a:normAutofit/>
          </a:bodyPr>
          <a:lstStyle/>
          <a:p>
            <a:r>
              <a:rPr lang="fr-FR" dirty="0" smtClean="0"/>
              <a:t>CLIQUEZ </a:t>
            </a:r>
            <a:br>
              <a:rPr lang="fr-FR" dirty="0" smtClean="0"/>
            </a:br>
            <a:r>
              <a:rPr lang="fr-FR" dirty="0" smtClean="0"/>
              <a:t>ET MODIFIEZ LE TITRE</a:t>
            </a:r>
            <a:endParaRPr lang="fr-FR" dirty="0"/>
          </a:p>
        </p:txBody>
      </p:sp>
      <p:sp>
        <p:nvSpPr>
          <p:cNvPr id="3" name="Espace réservé du texte 2"/>
          <p:cNvSpPr>
            <a:spLocks noGrp="1"/>
          </p:cNvSpPr>
          <p:nvPr>
            <p:ph type="body" idx="1"/>
          </p:nvPr>
        </p:nvSpPr>
        <p:spPr>
          <a:xfrm>
            <a:off x="3011069" y="3578946"/>
            <a:ext cx="5590312" cy="1180729"/>
          </a:xfrm>
          <a:prstGeom prst="rect">
            <a:avLst/>
          </a:prstGeom>
        </p:spPr>
        <p:txBody>
          <a:bodyPr vert="horz" lIns="91440" tIns="45720" rIns="91440" bIns="45720" rtlCol="0">
            <a:normAutofit/>
          </a:bodyPr>
          <a:lstStyle/>
          <a:p>
            <a:pPr lvl="0"/>
            <a:r>
              <a:rPr lang="fr-FR" dirty="0" smtClean="0"/>
              <a:t>Cliquez pour modifier </a:t>
            </a:r>
            <a:br>
              <a:rPr lang="fr-FR" dirty="0" smtClean="0"/>
            </a:br>
            <a:r>
              <a:rPr lang="fr-FR" dirty="0" smtClean="0"/>
              <a:t>les styles du texte du masque</a:t>
            </a:r>
          </a:p>
          <a:p>
            <a:pPr lvl="0"/>
            <a:endParaRPr lang="fr-FR" dirty="0" smtClean="0"/>
          </a:p>
        </p:txBody>
      </p:sp>
      <p:sp>
        <p:nvSpPr>
          <p:cNvPr id="6" name="Espace réservé du numéro de diapositive 5"/>
          <p:cNvSpPr>
            <a:spLocks noGrp="1"/>
          </p:cNvSpPr>
          <p:nvPr>
            <p:ph type="sldNum" sz="quarter" idx="4"/>
          </p:nvPr>
        </p:nvSpPr>
        <p:spPr>
          <a:xfrm>
            <a:off x="8249851" y="6390910"/>
            <a:ext cx="351529" cy="365125"/>
          </a:xfrm>
          <a:prstGeom prst="rect">
            <a:avLst/>
          </a:prstGeom>
        </p:spPr>
        <p:txBody>
          <a:bodyPr vert="horz" lIns="91440" tIns="45720" rIns="91440" bIns="45720" rtlCol="0" anchor="ctr"/>
          <a:lstStyle>
            <a:lvl1pPr algn="r">
              <a:defRPr sz="1000" b="1">
                <a:solidFill>
                  <a:srgbClr val="000000"/>
                </a:solidFill>
              </a:defRPr>
            </a:lvl1pPr>
          </a:lstStyle>
          <a:p>
            <a:fld id="{C6B7B3CB-E3BA-F74C-AB76-86EFC5843CD6}" type="slidenum">
              <a:rPr lang="fr-FR" smtClean="0"/>
              <a:pPr/>
              <a:t>‹N°›</a:t>
            </a:fld>
            <a:endParaRPr lang="fr-FR" dirty="0"/>
          </a:p>
        </p:txBody>
      </p:sp>
      <p:sp>
        <p:nvSpPr>
          <p:cNvPr id="12" name="Espace réservé du pied de page 4"/>
          <p:cNvSpPr txBox="1">
            <a:spLocks/>
          </p:cNvSpPr>
          <p:nvPr/>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endParaRPr lang="fr-FR" dirty="0">
              <a:solidFill>
                <a:prstClr val="black">
                  <a:tint val="75000"/>
                </a:prstClr>
              </a:solidFill>
            </a:endParaRPr>
          </a:p>
        </p:txBody>
      </p:sp>
    </p:spTree>
    <p:extLst>
      <p:ext uri="{BB962C8B-B14F-4D97-AF65-F5344CB8AC3E}">
        <p14:creationId xmlns:p14="http://schemas.microsoft.com/office/powerpoint/2010/main" xmlns="" val="61975059"/>
      </p:ext>
    </p:extLst>
  </p:cSld>
  <p:clrMap bg1="lt1" tx1="dk1" bg2="lt2" tx2="dk2" accent1="accent1" accent2="accent2" accent3="accent3" accent4="accent4" accent5="accent5" accent6="accent6" hlink="hlink" folHlink="folHlink"/>
  <p:sldLayoutIdLst>
    <p:sldLayoutId id="2147483697" r:id="rId1"/>
  </p:sldLayoutIdLst>
  <p:hf hdr="0"/>
  <p:txStyles>
    <p:titleStyle>
      <a:lvl1pPr algn="l" defTabSz="457200" rtl="0" eaLnBrk="1" latinLnBrk="0" hangingPunct="1">
        <a:spcBef>
          <a:spcPct val="0"/>
        </a:spcBef>
        <a:buNone/>
        <a:defRPr sz="3200" b="1" i="0" kern="1200" baseline="0">
          <a:solidFill>
            <a:srgbClr val="EE7444"/>
          </a:solidFill>
          <a:latin typeface="Arial Black" panose="020B0A04020102020204" pitchFamily="34" charset="0"/>
          <a:ea typeface="Archive" pitchFamily="50" charset="0"/>
          <a:cs typeface="Archive" pitchFamily="50" charset="0"/>
        </a:defRPr>
      </a:lvl1pPr>
    </p:titleStyle>
    <p:bodyStyle>
      <a:lvl1pPr marL="0" indent="0" algn="l" defTabSz="457200" rtl="0" eaLnBrk="1" latinLnBrk="0" hangingPunct="1">
        <a:spcBef>
          <a:spcPct val="20000"/>
        </a:spcBef>
        <a:buFont typeface="Arial"/>
        <a:buNone/>
        <a:defRPr sz="2800" b="0" i="0" kern="1200" baseline="0">
          <a:solidFill>
            <a:schemeClr val="tx1"/>
          </a:solidFill>
          <a:latin typeface="Arial" panose="020B0604020202020204" pitchFamily="34" charset="0"/>
          <a:ea typeface="Roboto" panose="02000000000000000000" pitchFamily="2" charset="0"/>
          <a:cs typeface="Arial"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ctrTitle"/>
          </p:nvPr>
        </p:nvSpPr>
        <p:spPr/>
        <p:txBody>
          <a:bodyPr/>
          <a:lstStyle/>
          <a:p>
            <a:r>
              <a:rPr lang="fr-FR" sz="2000" cap="all" dirty="0" smtClean="0"/>
              <a:t>Réunion d’information </a:t>
            </a:r>
            <a:br>
              <a:rPr lang="fr-FR" sz="2000" cap="all" dirty="0" smtClean="0"/>
            </a:br>
            <a:r>
              <a:rPr lang="fr-FR" sz="2000" cap="all" dirty="0" smtClean="0"/>
              <a:t>des parents d’élèves :</a:t>
            </a:r>
            <a:r>
              <a:rPr lang="fr-FR" sz="2600" cap="all" dirty="0" smtClean="0"/>
              <a:t/>
            </a:r>
            <a:br>
              <a:rPr lang="fr-FR" sz="2600" cap="all" dirty="0" smtClean="0"/>
            </a:br>
            <a:r>
              <a:rPr lang="fr-FR" sz="2600" cap="all" dirty="0" smtClean="0"/>
              <a:t/>
            </a:r>
            <a:br>
              <a:rPr lang="fr-FR" sz="2600" cap="all" dirty="0" smtClean="0"/>
            </a:br>
            <a:r>
              <a:rPr lang="fr-FR" cap="all" dirty="0" smtClean="0"/>
              <a:t>Baccalauréat</a:t>
            </a:r>
            <a:r>
              <a:rPr lang="fr-FR" dirty="0" smtClean="0"/>
              <a:t> 2021</a:t>
            </a:r>
            <a:endParaRPr lang="fr-FR" dirty="0"/>
          </a:p>
        </p:txBody>
      </p:sp>
      <p:sp>
        <p:nvSpPr>
          <p:cNvPr id="2" name="Sous-titre 1"/>
          <p:cNvSpPr>
            <a:spLocks noGrp="1"/>
          </p:cNvSpPr>
          <p:nvPr>
            <p:ph type="subTitle" idx="1"/>
          </p:nvPr>
        </p:nvSpPr>
        <p:spPr/>
        <p:txBody>
          <a:bodyPr/>
          <a:lstStyle/>
          <a:p>
            <a:endParaRPr lang="fr-FR" dirty="0"/>
          </a:p>
        </p:txBody>
      </p:sp>
    </p:spTree>
    <p:extLst>
      <p:ext uri="{BB962C8B-B14F-4D97-AF65-F5344CB8AC3E}">
        <p14:creationId xmlns:p14="http://schemas.microsoft.com/office/powerpoint/2010/main" xmlns="" val="5135290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épreuves du baccalauréat</a:t>
            </a:r>
            <a:endParaRPr lang="fr-FR" dirty="0"/>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pPr/>
              <a:t>10</a:t>
            </a:fld>
            <a:endParaRPr lang="fr-FR"/>
          </a:p>
        </p:txBody>
      </p:sp>
      <p:sp>
        <p:nvSpPr>
          <p:cNvPr id="3" name="Espace réservé du contenu 2"/>
          <p:cNvSpPr>
            <a:spLocks noGrp="1"/>
          </p:cNvSpPr>
          <p:nvPr>
            <p:ph type="body" sz="quarter" idx="13"/>
          </p:nvPr>
        </p:nvSpPr>
        <p:spPr>
          <a:xfrm>
            <a:off x="804863" y="1815205"/>
            <a:ext cx="7881937" cy="3804545"/>
          </a:xfrm>
        </p:spPr>
        <p:txBody>
          <a:bodyPr/>
          <a:lstStyle/>
          <a:p>
            <a:r>
              <a:rPr lang="fr-FR" sz="1900" dirty="0"/>
              <a:t>L’épreuve anticipée de français</a:t>
            </a:r>
          </a:p>
          <a:p>
            <a:pPr lvl="1"/>
            <a:endParaRPr lang="fr-FR" sz="1400" dirty="0"/>
          </a:p>
          <a:p>
            <a:pPr lvl="1"/>
            <a:r>
              <a:rPr lang="fr-FR" sz="1400" dirty="0"/>
              <a:t>L’épreuve anticipée de français, écrite et orale, intervient au mois de juin de l’année de première</a:t>
            </a:r>
          </a:p>
          <a:p>
            <a:endParaRPr lang="fr-FR" dirty="0" smtClean="0"/>
          </a:p>
          <a:p>
            <a:endParaRPr lang="fr-FR" dirty="0"/>
          </a:p>
          <a:p>
            <a:r>
              <a:rPr lang="fr-FR" dirty="0" smtClean="0"/>
              <a:t>Les épreuves de spécialité</a:t>
            </a:r>
            <a:endParaRPr lang="fr-FR" dirty="0"/>
          </a:p>
          <a:p>
            <a:pPr marL="0" indent="0">
              <a:buNone/>
            </a:pPr>
            <a:endParaRPr lang="fr-FR" dirty="0"/>
          </a:p>
          <a:p>
            <a:pPr lvl="1"/>
            <a:r>
              <a:rPr lang="fr-FR" sz="1400" dirty="0" smtClean="0"/>
              <a:t>En classe de terminale, les élèves passent deux épreuves écrites finales dans les deux disciplines de spécialité qu’ils ont choisies.</a:t>
            </a:r>
          </a:p>
        </p:txBody>
      </p:sp>
    </p:spTree>
    <p:extLst>
      <p:ext uri="{BB962C8B-B14F-4D97-AF65-F5344CB8AC3E}">
        <p14:creationId xmlns:p14="http://schemas.microsoft.com/office/powerpoint/2010/main" xmlns="" val="13372746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3774" y="353457"/>
            <a:ext cx="8210525" cy="1286937"/>
          </a:xfrm>
        </p:spPr>
        <p:txBody>
          <a:bodyPr/>
          <a:lstStyle/>
          <a:p>
            <a:r>
              <a:rPr lang="fr-FR" dirty="0" smtClean="0"/>
              <a:t>Scolarité des futurs bacheliers 2021</a:t>
            </a:r>
            <a:endParaRPr lang="fr-FR" dirty="0"/>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pPr/>
              <a:t>11</a:t>
            </a:fld>
            <a:endParaRPr lang="fr-FR"/>
          </a:p>
        </p:txBody>
      </p:sp>
      <p:sp>
        <p:nvSpPr>
          <p:cNvPr id="3" name="Espace réservé du contenu 2"/>
          <p:cNvSpPr>
            <a:spLocks noGrp="1"/>
          </p:cNvSpPr>
          <p:nvPr>
            <p:ph type="body" sz="quarter" idx="13"/>
          </p:nvPr>
        </p:nvSpPr>
        <p:spPr/>
        <p:txBody>
          <a:bodyPr>
            <a:normAutofit fontScale="92500" lnSpcReduction="10000"/>
          </a:bodyPr>
          <a:lstStyle/>
          <a:p>
            <a:pPr marL="447675" indent="0"/>
            <a:r>
              <a:rPr lang="fr-FR" dirty="0" smtClean="0"/>
              <a:t> Rentrée 2018 : la seconde connaît de premiers ajustements</a:t>
            </a:r>
            <a:endParaRPr lang="fr-FR" dirty="0"/>
          </a:p>
          <a:p>
            <a:pPr marL="714375" indent="-266700"/>
            <a:endParaRPr lang="fr-FR" dirty="0" smtClean="0"/>
          </a:p>
          <a:p>
            <a:pPr marL="714375" indent="-266700"/>
            <a:endParaRPr lang="fr-FR" dirty="0"/>
          </a:p>
          <a:p>
            <a:pPr marL="714375" indent="-266700"/>
            <a:r>
              <a:rPr lang="fr-FR" dirty="0" smtClean="0"/>
              <a:t>Rentrée 2019 : la classe de première évolue</a:t>
            </a:r>
          </a:p>
          <a:p>
            <a:pPr marL="714375" indent="-266700"/>
            <a:endParaRPr lang="fr-FR" dirty="0" smtClean="0"/>
          </a:p>
          <a:p>
            <a:pPr marL="714375" indent="-266700"/>
            <a:endParaRPr lang="fr-FR" dirty="0" smtClean="0"/>
          </a:p>
          <a:p>
            <a:pPr marL="714375" indent="-266700"/>
            <a:r>
              <a:rPr lang="fr-FR" dirty="0" smtClean="0"/>
              <a:t>Rentrée 2020 : la classe de terminale évolue</a:t>
            </a:r>
          </a:p>
          <a:p>
            <a:pPr marL="714375" indent="-266700"/>
            <a:endParaRPr lang="fr-FR" dirty="0" smtClean="0"/>
          </a:p>
          <a:p>
            <a:pPr marL="714375" indent="-266700"/>
            <a:endParaRPr lang="fr-FR" dirty="0"/>
          </a:p>
          <a:p>
            <a:pPr marL="714375" indent="-266700"/>
            <a:r>
              <a:rPr lang="fr-FR" dirty="0" smtClean="0"/>
              <a:t>Juin 2021 : Epreuves terminales du nouveau baccalauréat</a:t>
            </a:r>
          </a:p>
          <a:p>
            <a:pPr marL="714375" indent="-266700"/>
            <a:endParaRPr lang="fr-FR" dirty="0" smtClean="0"/>
          </a:p>
          <a:p>
            <a:pPr marL="714375" indent="-266700"/>
            <a:endParaRPr lang="fr-FR" dirty="0"/>
          </a:p>
          <a:p>
            <a:pPr marL="714375" indent="-266700"/>
            <a:r>
              <a:rPr lang="fr-FR" dirty="0" smtClean="0"/>
              <a:t>Juillet 2021 : les candidats ayant obtenu une note supérieure ou égale à 8/20 et inférieure à 10/20 passent 2 épreuves de rattrapage, en français, en philosophie ou dans leurs disciplines de spécialité.</a:t>
            </a:r>
            <a:endParaRPr lang="fr-FR" dirty="0"/>
          </a:p>
        </p:txBody>
      </p:sp>
    </p:spTree>
    <p:extLst>
      <p:ext uri="{BB962C8B-B14F-4D97-AF65-F5344CB8AC3E}">
        <p14:creationId xmlns:p14="http://schemas.microsoft.com/office/powerpoint/2010/main" xmlns="" val="20991967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seconde de la voie </a:t>
            </a:r>
            <a:r>
              <a:rPr lang="fr-FR" dirty="0"/>
              <a:t>générale et </a:t>
            </a:r>
            <a:r>
              <a:rPr lang="fr-FR" dirty="0" smtClean="0"/>
              <a:t>technologique</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12</a:t>
            </a:fld>
            <a:endParaRPr lang="fr-FR" dirty="0"/>
          </a:p>
        </p:txBody>
      </p:sp>
      <p:sp>
        <p:nvSpPr>
          <p:cNvPr id="6" name="Espace réservé du texte 5"/>
          <p:cNvSpPr>
            <a:spLocks noGrp="1"/>
          </p:cNvSpPr>
          <p:nvPr>
            <p:ph type="body" sz="quarter" idx="13"/>
          </p:nvPr>
        </p:nvSpPr>
        <p:spPr>
          <a:xfrm>
            <a:off x="718462" y="1853156"/>
            <a:ext cx="8082638" cy="4379406"/>
          </a:xfrm>
        </p:spPr>
        <p:txBody>
          <a:bodyPr>
            <a:normAutofit/>
          </a:bodyPr>
          <a:lstStyle/>
          <a:p>
            <a:pPr lvl="1">
              <a:lnSpc>
                <a:spcPct val="120000"/>
              </a:lnSpc>
            </a:pPr>
            <a:endParaRPr lang="fr-FR" sz="1600" dirty="0" smtClean="0"/>
          </a:p>
          <a:p>
            <a:pPr lvl="1">
              <a:lnSpc>
                <a:spcPct val="120000"/>
              </a:lnSpc>
            </a:pPr>
            <a:r>
              <a:rPr lang="fr-FR" sz="1600" dirty="0" smtClean="0"/>
              <a:t>Avant </a:t>
            </a:r>
            <a:r>
              <a:rPr lang="fr-FR" sz="1600" dirty="0"/>
              <a:t>le mois d’octobre, chaque élève </a:t>
            </a:r>
            <a:r>
              <a:rPr lang="fr-FR" sz="1600" dirty="0" smtClean="0"/>
              <a:t>passe </a:t>
            </a:r>
            <a:r>
              <a:rPr lang="fr-FR" sz="1600" b="1" dirty="0"/>
              <a:t>un test </a:t>
            </a:r>
            <a:r>
              <a:rPr lang="fr-FR" sz="1600" b="1" dirty="0" smtClean="0"/>
              <a:t>de positionnement qui lui permet d’identifier ses acquis et ses besoins en maîtrise de la langue française et en mathématiques notamment.</a:t>
            </a:r>
          </a:p>
          <a:p>
            <a:pPr marL="1084263" lvl="1">
              <a:lnSpc>
                <a:spcPct val="120000"/>
              </a:lnSpc>
            </a:pPr>
            <a:r>
              <a:rPr lang="fr-FR" sz="1400" dirty="0" smtClean="0"/>
              <a:t>Les résultats sont anonymes, personnels, </a:t>
            </a:r>
            <a:r>
              <a:rPr lang="fr-FR" sz="1400" dirty="0"/>
              <a:t>uniquement partagés avec les </a:t>
            </a:r>
            <a:r>
              <a:rPr lang="fr-FR" sz="1400" dirty="0" smtClean="0"/>
              <a:t>professeur concernés </a:t>
            </a:r>
            <a:r>
              <a:rPr lang="fr-FR" sz="1400" dirty="0"/>
              <a:t>et la </a:t>
            </a:r>
            <a:r>
              <a:rPr lang="fr-FR" sz="1400" dirty="0" smtClean="0"/>
              <a:t>famille</a:t>
            </a:r>
            <a:r>
              <a:rPr lang="fr-FR" sz="1400" dirty="0"/>
              <a:t>.</a:t>
            </a:r>
          </a:p>
          <a:p>
            <a:pPr marL="1257300" lvl="1" indent="-800100">
              <a:lnSpc>
                <a:spcPct val="120000"/>
              </a:lnSpc>
              <a:buNone/>
            </a:pPr>
            <a:r>
              <a:rPr lang="fr-FR" sz="1400" dirty="0"/>
              <a:t>	</a:t>
            </a:r>
            <a:endParaRPr lang="fr-FR" sz="1400" dirty="0" smtClean="0"/>
          </a:p>
          <a:p>
            <a:pPr lvl="1">
              <a:lnSpc>
                <a:spcPct val="120000"/>
              </a:lnSpc>
            </a:pPr>
            <a:r>
              <a:rPr lang="fr-FR" sz="1600" b="1" dirty="0" smtClean="0"/>
              <a:t>C’est </a:t>
            </a:r>
            <a:r>
              <a:rPr lang="fr-FR" sz="1600" b="1" dirty="0"/>
              <a:t>la première étape de l’accompagnement personnalisé </a:t>
            </a:r>
            <a:r>
              <a:rPr lang="fr-FR" sz="1600" dirty="0" smtClean="0"/>
              <a:t>qui permet aux lycéens  </a:t>
            </a:r>
            <a:r>
              <a:rPr lang="fr-FR" sz="1600" dirty="0"/>
              <a:t>de consolider leur maîtrise de </a:t>
            </a:r>
            <a:r>
              <a:rPr lang="fr-FR" sz="1600" dirty="0" smtClean="0"/>
              <a:t>l’expression écrite et orale, essentielle dans la vie personnelle, professionnelle et dans le supérieur.</a:t>
            </a:r>
            <a:endParaRPr lang="fr-FR" sz="1400" dirty="0" smtClean="0"/>
          </a:p>
          <a:p>
            <a:pPr marL="627063" lvl="0">
              <a:buSzTx/>
            </a:pPr>
            <a:r>
              <a:rPr lang="fr-FR" sz="1600" b="1" dirty="0" smtClean="0">
                <a:solidFill>
                  <a:schemeClr val="tx1"/>
                </a:solidFill>
              </a:rPr>
              <a:t>Un </a:t>
            </a:r>
            <a:r>
              <a:rPr lang="fr-FR" sz="1600" b="1" dirty="0">
                <a:solidFill>
                  <a:schemeClr val="tx1"/>
                </a:solidFill>
              </a:rPr>
              <a:t>temps dédié à l’orientation </a:t>
            </a:r>
            <a:endParaRPr lang="fr-FR" sz="1600" b="1" dirty="0"/>
          </a:p>
          <a:p>
            <a:pPr marL="1084263" lvl="0">
              <a:buSzTx/>
            </a:pPr>
            <a:r>
              <a:rPr lang="fr-FR" sz="1400" dirty="0" smtClean="0"/>
              <a:t>Pour accompagner les lycéens dans la conception de leur projet d’orientation et le choix de sa filière pour le passage en 1</a:t>
            </a:r>
            <a:r>
              <a:rPr lang="fr-FR" sz="1400" baseline="30000" dirty="0" smtClean="0"/>
              <a:t>re</a:t>
            </a:r>
            <a:r>
              <a:rPr lang="fr-FR" sz="1400" dirty="0" smtClean="0"/>
              <a:t> (générale ou technologique)</a:t>
            </a:r>
          </a:p>
          <a:p>
            <a:pPr marL="1084263" lvl="0">
              <a:buSzTx/>
            </a:pPr>
            <a:r>
              <a:rPr lang="fr-FR" sz="1400" dirty="0" smtClean="0"/>
              <a:t>Pour </a:t>
            </a:r>
            <a:r>
              <a:rPr lang="fr-FR" sz="1400" dirty="0"/>
              <a:t>choisir ses trois disciplines de spécialité </a:t>
            </a:r>
            <a:r>
              <a:rPr lang="fr-FR" sz="1400" dirty="0" smtClean="0"/>
              <a:t>s’il envisage une 1</a:t>
            </a:r>
            <a:r>
              <a:rPr lang="fr-FR" sz="1400" baseline="30000" dirty="0" smtClean="0"/>
              <a:t>re</a:t>
            </a:r>
            <a:r>
              <a:rPr lang="fr-FR" sz="1400" dirty="0" smtClean="0"/>
              <a:t> générale ou sa série s’il envisage une 1</a:t>
            </a:r>
            <a:r>
              <a:rPr lang="fr-FR" sz="1400" baseline="30000" dirty="0" smtClean="0"/>
              <a:t>re</a:t>
            </a:r>
            <a:r>
              <a:rPr lang="fr-FR" sz="1400" dirty="0" smtClean="0"/>
              <a:t> technologique</a:t>
            </a:r>
            <a:endParaRPr lang="fr-FR" dirty="0"/>
          </a:p>
          <a:p>
            <a:endParaRPr lang="fr-FR" dirty="0"/>
          </a:p>
          <a:p>
            <a:pPr>
              <a:lnSpc>
                <a:spcPct val="120000"/>
              </a:lnSpc>
            </a:pPr>
            <a:endParaRPr lang="fr-FR" sz="2100" b="1" dirty="0"/>
          </a:p>
        </p:txBody>
      </p:sp>
      <p:sp>
        <p:nvSpPr>
          <p:cNvPr id="12" name="Rectangle 11"/>
          <p:cNvSpPr/>
          <p:nvPr/>
        </p:nvSpPr>
        <p:spPr>
          <a:xfrm>
            <a:off x="891800" y="1620502"/>
            <a:ext cx="7795000" cy="450104"/>
          </a:xfrm>
          <a:prstGeom prst="rect">
            <a:avLst/>
          </a:prstGeom>
          <a:solidFill>
            <a:srgbClr val="95BC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000" b="1" dirty="0" smtClean="0">
                <a:latin typeface="Arial" panose="020B0604020202020204" pitchFamily="34" charset="0"/>
                <a:cs typeface="Arial" panose="020B0604020202020204" pitchFamily="34" charset="0"/>
              </a:rPr>
              <a:t>Des évolutions dès 2018 pour mieux accompagner les lycéens</a:t>
            </a:r>
            <a:endParaRPr lang="fr-F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288714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Contact : </a:t>
            </a:r>
            <a:br>
              <a:rPr lang="fr-FR" dirty="0"/>
            </a:br>
            <a:r>
              <a:rPr lang="fr-FR" dirty="0"/>
              <a:t>Nom et prénom </a:t>
            </a:r>
            <a:br>
              <a:rPr lang="fr-FR" dirty="0"/>
            </a:br>
            <a:r>
              <a:rPr lang="fr-FR" dirty="0"/>
              <a:t>adresse mél</a:t>
            </a:r>
            <a:br>
              <a:rPr lang="fr-FR" dirty="0"/>
            </a:br>
            <a:r>
              <a:rPr lang="fr-FR" dirty="0"/>
              <a:t/>
            </a:r>
            <a:br>
              <a:rPr lang="fr-FR" dirty="0"/>
            </a:br>
            <a:r>
              <a:rPr lang="fr-FR" dirty="0"/>
              <a:t>site internet </a:t>
            </a:r>
          </a:p>
        </p:txBody>
      </p:sp>
    </p:spTree>
    <p:extLst>
      <p:ext uri="{BB962C8B-B14F-4D97-AF65-F5344CB8AC3E}">
        <p14:creationId xmlns:p14="http://schemas.microsoft.com/office/powerpoint/2010/main" xmlns="" val="17205810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SOMMAIRE</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2</a:t>
            </a:fld>
            <a:endParaRPr lang="fr-FR" dirty="0"/>
          </a:p>
        </p:txBody>
      </p:sp>
      <p:sp>
        <p:nvSpPr>
          <p:cNvPr id="6" name="Espace réservé du texte 5"/>
          <p:cNvSpPr>
            <a:spLocks noGrp="1"/>
          </p:cNvSpPr>
          <p:nvPr>
            <p:ph type="body" sz="quarter" idx="13"/>
          </p:nvPr>
        </p:nvSpPr>
        <p:spPr/>
        <p:txBody>
          <a:bodyPr>
            <a:normAutofit/>
          </a:bodyPr>
          <a:lstStyle/>
          <a:p>
            <a:pPr marL="0" indent="0">
              <a:buNone/>
            </a:pPr>
            <a:endParaRPr lang="fr-FR" dirty="0" smtClean="0">
              <a:solidFill>
                <a:schemeClr val="tx1"/>
              </a:solidFill>
            </a:endParaRPr>
          </a:p>
          <a:p>
            <a:endParaRPr lang="fr-FR" dirty="0" smtClean="0">
              <a:solidFill>
                <a:schemeClr val="tx1"/>
              </a:solidFill>
            </a:endParaRPr>
          </a:p>
          <a:p>
            <a:r>
              <a:rPr lang="fr-FR" dirty="0" smtClean="0">
                <a:solidFill>
                  <a:schemeClr val="tx1"/>
                </a:solidFill>
              </a:rPr>
              <a:t>Quels sont les élèves concernés par la réforme du baccalauréat?</a:t>
            </a:r>
          </a:p>
          <a:p>
            <a:pPr marL="0" indent="0">
              <a:buNone/>
            </a:pPr>
            <a:endParaRPr lang="fr-FR" dirty="0">
              <a:solidFill>
                <a:schemeClr val="tx1"/>
              </a:solidFill>
            </a:endParaRPr>
          </a:p>
          <a:p>
            <a:pPr marL="0" indent="0">
              <a:buNone/>
            </a:pPr>
            <a:endParaRPr lang="fr-FR" dirty="0" smtClean="0">
              <a:solidFill>
                <a:schemeClr val="tx1"/>
              </a:solidFill>
            </a:endParaRPr>
          </a:p>
          <a:p>
            <a:r>
              <a:rPr lang="fr-FR" dirty="0" smtClean="0">
                <a:solidFill>
                  <a:schemeClr val="tx1"/>
                </a:solidFill>
              </a:rPr>
              <a:t>Pourquoi remuscler l’examen du baccalauréat ?</a:t>
            </a:r>
          </a:p>
          <a:p>
            <a:endParaRPr lang="fr-FR" dirty="0" smtClean="0">
              <a:solidFill>
                <a:schemeClr val="tx1"/>
              </a:solidFill>
            </a:endParaRPr>
          </a:p>
          <a:p>
            <a:endParaRPr lang="fr-FR" dirty="0" smtClean="0">
              <a:solidFill>
                <a:schemeClr val="tx1"/>
              </a:solidFill>
            </a:endParaRPr>
          </a:p>
          <a:p>
            <a:r>
              <a:rPr lang="fr-FR" dirty="0" smtClean="0">
                <a:solidFill>
                  <a:schemeClr val="tx1"/>
                </a:solidFill>
              </a:rPr>
              <a:t>Baccalauréat 2021 : les nouveautés</a:t>
            </a:r>
          </a:p>
          <a:p>
            <a:endParaRPr lang="fr-FR" dirty="0" smtClean="0">
              <a:solidFill>
                <a:schemeClr val="tx1"/>
              </a:solidFill>
            </a:endParaRPr>
          </a:p>
          <a:p>
            <a:pPr marL="0" indent="0">
              <a:buNone/>
            </a:pPr>
            <a:endParaRPr lang="fr-FR" dirty="0">
              <a:solidFill>
                <a:schemeClr val="tx1"/>
              </a:solidFill>
            </a:endParaRPr>
          </a:p>
          <a:p>
            <a:r>
              <a:rPr lang="fr-FR" dirty="0" smtClean="0">
                <a:solidFill>
                  <a:schemeClr val="tx1"/>
                </a:solidFill>
              </a:rPr>
              <a:t> La classe de seconde de la voie générale et technologique</a:t>
            </a:r>
          </a:p>
          <a:p>
            <a:pPr marL="0" indent="0">
              <a:buNone/>
            </a:pPr>
            <a:endParaRPr lang="fr-FR" dirty="0" smtClean="0">
              <a:solidFill>
                <a:schemeClr val="tx1"/>
              </a:solidFill>
            </a:endParaRPr>
          </a:p>
          <a:p>
            <a:pPr marL="0" indent="0">
              <a:buNone/>
            </a:pPr>
            <a:endParaRPr lang="fr-FR" dirty="0" smtClean="0">
              <a:solidFill>
                <a:schemeClr val="tx1"/>
              </a:solidFill>
            </a:endParaRPr>
          </a:p>
        </p:txBody>
      </p:sp>
    </p:spTree>
    <p:extLst>
      <p:ext uri="{BB962C8B-B14F-4D97-AF65-F5344CB8AC3E}">
        <p14:creationId xmlns:p14="http://schemas.microsoft.com/office/powerpoint/2010/main" xmlns="" val="28663947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p:txBody>
          <a:bodyPr/>
          <a:lstStyle/>
          <a:p>
            <a:r>
              <a:rPr lang="fr-FR" dirty="0"/>
              <a:t>Quels sont les élèves concernés par la réforme ?</a:t>
            </a:r>
            <a:endParaRPr lang="fr-FR" dirty="0">
              <a:solidFill>
                <a:schemeClr val="tx1"/>
              </a:solidFill>
            </a:endParaRPr>
          </a:p>
        </p:txBody>
      </p:sp>
      <p:sp>
        <p:nvSpPr>
          <p:cNvPr id="3" name="Espace réservé du numéro de diapositive 2"/>
          <p:cNvSpPr>
            <a:spLocks noGrp="1"/>
          </p:cNvSpPr>
          <p:nvPr>
            <p:ph type="sldNum" sz="quarter" idx="12"/>
          </p:nvPr>
        </p:nvSpPr>
        <p:spPr/>
        <p:txBody>
          <a:bodyPr/>
          <a:lstStyle/>
          <a:p>
            <a:fld id="{A786685B-2977-D546-9E3D-3CA676A47F0C}" type="slidenum">
              <a:rPr lang="fr-FR" smtClean="0"/>
              <a:pPr/>
              <a:t>3</a:t>
            </a:fld>
            <a:endParaRPr lang="fr-FR" dirty="0"/>
          </a:p>
        </p:txBody>
      </p:sp>
      <p:sp>
        <p:nvSpPr>
          <p:cNvPr id="4" name="Espace réservé du texte 3"/>
          <p:cNvSpPr>
            <a:spLocks noGrp="1"/>
          </p:cNvSpPr>
          <p:nvPr>
            <p:ph type="body" sz="quarter" idx="13"/>
          </p:nvPr>
        </p:nvSpPr>
        <p:spPr/>
        <p:txBody>
          <a:bodyPr/>
          <a:lstStyle/>
          <a:p>
            <a:endParaRPr lang="fr-FR" dirty="0" smtClean="0"/>
          </a:p>
          <a:p>
            <a:endParaRPr lang="fr-FR" dirty="0"/>
          </a:p>
          <a:p>
            <a:endParaRPr lang="fr-FR" dirty="0" smtClean="0"/>
          </a:p>
          <a:p>
            <a:r>
              <a:rPr lang="fr-FR" dirty="0" smtClean="0"/>
              <a:t>La </a:t>
            </a:r>
            <a:r>
              <a:rPr lang="fr-FR" dirty="0"/>
              <a:t>réforme </a:t>
            </a:r>
            <a:r>
              <a:rPr lang="fr-FR" dirty="0" smtClean="0"/>
              <a:t>concerne </a:t>
            </a:r>
            <a:r>
              <a:rPr lang="fr-FR" b="1" dirty="0" smtClean="0"/>
              <a:t>les </a:t>
            </a:r>
            <a:r>
              <a:rPr lang="fr-FR" b="1" dirty="0"/>
              <a:t>élèves qui sont actuellement en 3</a:t>
            </a:r>
            <a:r>
              <a:rPr lang="fr-FR" b="1" baseline="30000" dirty="0"/>
              <a:t>ème</a:t>
            </a:r>
            <a:r>
              <a:rPr lang="fr-FR" dirty="0"/>
              <a:t>, et qui </a:t>
            </a:r>
            <a:r>
              <a:rPr lang="fr-FR" dirty="0" smtClean="0"/>
              <a:t>rentrent </a:t>
            </a:r>
            <a:r>
              <a:rPr lang="fr-FR" dirty="0"/>
              <a:t>en 2</a:t>
            </a:r>
            <a:r>
              <a:rPr lang="fr-FR" baseline="30000" dirty="0"/>
              <a:t>nde</a:t>
            </a:r>
            <a:r>
              <a:rPr lang="fr-FR" dirty="0"/>
              <a:t> </a:t>
            </a:r>
            <a:r>
              <a:rPr lang="fr-FR" dirty="0" smtClean="0"/>
              <a:t>générale et technologique en </a:t>
            </a:r>
            <a:r>
              <a:rPr lang="fr-FR" dirty="0"/>
              <a:t>septembre 2018</a:t>
            </a:r>
            <a:r>
              <a:rPr lang="fr-FR" dirty="0" smtClean="0"/>
              <a:t>.</a:t>
            </a:r>
          </a:p>
          <a:p>
            <a:pPr marL="0" indent="0">
              <a:buNone/>
            </a:pPr>
            <a:endParaRPr lang="fr-FR" dirty="0" smtClean="0"/>
          </a:p>
          <a:p>
            <a:pPr marL="0" indent="0">
              <a:buNone/>
            </a:pPr>
            <a:r>
              <a:rPr lang="fr-FR" dirty="0" smtClean="0"/>
              <a:t> </a:t>
            </a:r>
          </a:p>
          <a:p>
            <a:r>
              <a:rPr lang="fr-FR" dirty="0" smtClean="0"/>
              <a:t>La </a:t>
            </a:r>
            <a:r>
              <a:rPr lang="fr-FR" dirty="0"/>
              <a:t>première session du nouveau baccalauréat général et technologique </a:t>
            </a:r>
            <a:r>
              <a:rPr lang="fr-FR" dirty="0" smtClean="0"/>
              <a:t>a </a:t>
            </a:r>
            <a:r>
              <a:rPr lang="fr-FR" dirty="0"/>
              <a:t>lieu en 2021</a:t>
            </a:r>
            <a:r>
              <a:rPr lang="fr-FR" dirty="0" smtClean="0"/>
              <a:t>.</a:t>
            </a:r>
          </a:p>
          <a:p>
            <a:pPr marL="0" indent="0">
              <a:buNone/>
            </a:pPr>
            <a:endParaRPr lang="fr-FR" dirty="0" smtClean="0"/>
          </a:p>
          <a:p>
            <a:pPr marL="0" indent="0">
              <a:buNone/>
            </a:pPr>
            <a:endParaRPr lang="fr-FR" dirty="0" smtClean="0"/>
          </a:p>
          <a:p>
            <a:endParaRPr lang="fr-FR" dirty="0"/>
          </a:p>
        </p:txBody>
      </p:sp>
    </p:spTree>
    <p:extLst>
      <p:ext uri="{BB962C8B-B14F-4D97-AF65-F5344CB8AC3E}">
        <p14:creationId xmlns:p14="http://schemas.microsoft.com/office/powerpoint/2010/main" xmlns="" val="34789806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3774" y="353457"/>
            <a:ext cx="8070825" cy="1286937"/>
          </a:xfrm>
        </p:spPr>
        <p:txBody>
          <a:bodyPr/>
          <a:lstStyle/>
          <a:p>
            <a:r>
              <a:rPr lang="fr-FR" dirty="0" smtClean="0"/>
              <a:t>remuscler </a:t>
            </a:r>
            <a:r>
              <a:rPr lang="fr-FR" dirty="0" err="1" smtClean="0"/>
              <a:t>l’exameN</a:t>
            </a:r>
            <a:r>
              <a:rPr lang="fr-FR" dirty="0" smtClean="0"/>
              <a:t> DU BACCALAURéAT</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4</a:t>
            </a:fld>
            <a:endParaRPr lang="fr-FR" dirty="0"/>
          </a:p>
        </p:txBody>
      </p:sp>
      <p:sp>
        <p:nvSpPr>
          <p:cNvPr id="6" name="Espace réservé du texte 5"/>
          <p:cNvSpPr>
            <a:spLocks noGrp="1"/>
          </p:cNvSpPr>
          <p:nvPr>
            <p:ph type="body" sz="quarter" idx="13"/>
          </p:nvPr>
        </p:nvSpPr>
        <p:spPr/>
        <p:txBody>
          <a:bodyPr>
            <a:normAutofit/>
          </a:bodyPr>
          <a:lstStyle/>
          <a:p>
            <a:endParaRPr lang="fr-FR" dirty="0"/>
          </a:p>
          <a:p>
            <a:pPr lvl="2">
              <a:buClr>
                <a:srgbClr val="1B8ED9"/>
              </a:buClr>
            </a:pPr>
            <a:endParaRPr lang="fr-FR" dirty="0"/>
          </a:p>
          <a:p>
            <a:r>
              <a:rPr lang="fr-FR" dirty="0" smtClean="0"/>
              <a:t>Un nouveau baccalauréat pour simplifier une organisation trop compliquée (aujourd’hui : entre 12 et 16 épreuves selon le parcours des élèves)</a:t>
            </a:r>
          </a:p>
          <a:p>
            <a:pPr lvl="1"/>
            <a:endParaRPr lang="fr-FR" sz="1400" dirty="0" smtClean="0">
              <a:solidFill>
                <a:prstClr val="black"/>
              </a:solidFill>
            </a:endParaRPr>
          </a:p>
          <a:p>
            <a:pPr lvl="1"/>
            <a:r>
              <a:rPr lang="fr-FR" sz="1400" dirty="0" smtClean="0">
                <a:solidFill>
                  <a:prstClr val="black"/>
                </a:solidFill>
              </a:rPr>
              <a:t>En fin de 1</a:t>
            </a:r>
            <a:r>
              <a:rPr lang="fr-FR" sz="1400" baseline="30000" dirty="0" smtClean="0">
                <a:solidFill>
                  <a:prstClr val="black"/>
                </a:solidFill>
              </a:rPr>
              <a:t>ère</a:t>
            </a:r>
            <a:r>
              <a:rPr lang="fr-FR" sz="1400" dirty="0" smtClean="0">
                <a:solidFill>
                  <a:prstClr val="black"/>
                </a:solidFill>
              </a:rPr>
              <a:t> : une épreuve anticipée de français, écrit et oral.</a:t>
            </a:r>
            <a:endParaRPr lang="fr-FR" sz="1400" dirty="0">
              <a:solidFill>
                <a:prstClr val="black"/>
              </a:solidFill>
            </a:endParaRPr>
          </a:p>
          <a:p>
            <a:pPr lvl="1"/>
            <a:r>
              <a:rPr lang="fr-FR" sz="1400" dirty="0" smtClean="0">
                <a:solidFill>
                  <a:prstClr val="black"/>
                </a:solidFill>
              </a:rPr>
              <a:t>En terminale : quatre épreuves </a:t>
            </a:r>
          </a:p>
          <a:p>
            <a:pPr lvl="1"/>
            <a:r>
              <a:rPr lang="fr-FR" sz="1400" dirty="0" smtClean="0">
                <a:solidFill>
                  <a:prstClr val="black"/>
                </a:solidFill>
              </a:rPr>
              <a:t>L’organisation des épreuves va moins perturber le fonctionnement des lycées. Les élèves de seconde pourront ainsi travailler jusqu’à la fin du mois de juin.</a:t>
            </a:r>
          </a:p>
          <a:p>
            <a:pPr marL="0" indent="0">
              <a:buNone/>
            </a:pPr>
            <a:endParaRPr lang="fr-FR" dirty="0" smtClean="0"/>
          </a:p>
          <a:p>
            <a:r>
              <a:rPr lang="fr-FR" dirty="0" smtClean="0"/>
              <a:t>Un nouveau baccalauréat pour valoriser le travail et la régularité des lycéens</a:t>
            </a:r>
          </a:p>
          <a:p>
            <a:pPr marL="0" indent="0">
              <a:buNone/>
            </a:pPr>
            <a:endParaRPr lang="fr-FR" sz="1400" dirty="0" smtClean="0"/>
          </a:p>
          <a:p>
            <a:pPr lvl="1"/>
            <a:r>
              <a:rPr lang="fr-FR" sz="1400" dirty="0" smtClean="0"/>
              <a:t>Le baccalauréat 2021 prend en compte le contrôle continu qui valorise le travail des élèves en première et en terminale. </a:t>
            </a:r>
            <a:endParaRPr lang="fr-FR" sz="1400" dirty="0"/>
          </a:p>
        </p:txBody>
      </p:sp>
    </p:spTree>
    <p:extLst>
      <p:ext uri="{BB962C8B-B14F-4D97-AF65-F5344CB8AC3E}">
        <p14:creationId xmlns:p14="http://schemas.microsoft.com/office/powerpoint/2010/main" xmlns="" val="12359778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A786685B-2977-D546-9E3D-3CA676A47F0C}" type="slidenum">
              <a:rPr lang="fr-FR" smtClean="0"/>
              <a:pPr/>
              <a:t>5</a:t>
            </a:fld>
            <a:endParaRPr lang="fr-FR"/>
          </a:p>
        </p:txBody>
      </p:sp>
      <p:sp>
        <p:nvSpPr>
          <p:cNvPr id="3" name="Espace réservé du contenu 2"/>
          <p:cNvSpPr>
            <a:spLocks noGrp="1"/>
          </p:cNvSpPr>
          <p:nvPr>
            <p:ph type="body" sz="quarter" idx="13"/>
          </p:nvPr>
        </p:nvSpPr>
        <p:spPr/>
        <p:txBody>
          <a:bodyPr>
            <a:normAutofit/>
          </a:bodyPr>
          <a:lstStyle/>
          <a:p>
            <a:r>
              <a:rPr lang="fr-FR" dirty="0" smtClean="0"/>
              <a:t>Un nouveau baccalauréat pour mieux accompagner les élèves dans la conception de leur projet d’orientation</a:t>
            </a:r>
            <a:endParaRPr lang="fr-FR" sz="1400" dirty="0"/>
          </a:p>
          <a:p>
            <a:pPr lvl="1"/>
            <a:endParaRPr lang="fr-FR" sz="1400" dirty="0" smtClean="0"/>
          </a:p>
          <a:p>
            <a:pPr lvl="1"/>
            <a:r>
              <a:rPr lang="fr-FR" sz="1400" dirty="0" smtClean="0"/>
              <a:t>Un temps dédié à l’orientation en 2</a:t>
            </a:r>
            <a:r>
              <a:rPr lang="fr-FR" sz="1400" baseline="30000" dirty="0" smtClean="0"/>
              <a:t>de</a:t>
            </a:r>
            <a:r>
              <a:rPr lang="fr-FR" sz="1400" dirty="0" smtClean="0"/>
              <a:t>, 1</a:t>
            </a:r>
            <a:r>
              <a:rPr lang="fr-FR" sz="1400" baseline="30000" dirty="0" smtClean="0"/>
              <a:t>re</a:t>
            </a:r>
            <a:r>
              <a:rPr lang="fr-FR" sz="1400" dirty="0" smtClean="0"/>
              <a:t> et terminale.</a:t>
            </a:r>
          </a:p>
          <a:p>
            <a:pPr lvl="1"/>
            <a:r>
              <a:rPr lang="fr-FR" sz="1400" dirty="0" smtClean="0"/>
              <a:t>Deux professeurs principaux en terminale.</a:t>
            </a:r>
          </a:p>
          <a:p>
            <a:pPr lvl="1"/>
            <a:r>
              <a:rPr lang="fr-FR" sz="1400" dirty="0" smtClean="0"/>
              <a:t>Un </a:t>
            </a:r>
            <a:r>
              <a:rPr lang="fr-FR" sz="1400" dirty="0"/>
              <a:t>même diplôme pour tous, avec </a:t>
            </a:r>
            <a:r>
              <a:rPr lang="fr-FR" sz="1400" dirty="0" smtClean="0"/>
              <a:t>des enseignements communs, des enseignements de spécialité qui permettent aux élèves d’affiner leur projet en fonction de leurs souhaits et la possibilité de choisir des enseignements optionnels pour mieux préparer leur parcours.</a:t>
            </a:r>
            <a:br>
              <a:rPr lang="fr-FR" sz="1400" dirty="0" smtClean="0"/>
            </a:br>
            <a:endParaRPr lang="fr-FR" sz="1400" dirty="0"/>
          </a:p>
          <a:p>
            <a:r>
              <a:rPr lang="fr-FR" dirty="0" smtClean="0"/>
              <a:t>Un nouveau baccalauréat pour servir de tremplin </a:t>
            </a:r>
            <a:r>
              <a:rPr lang="fr-FR" dirty="0"/>
              <a:t>vers la </a:t>
            </a:r>
            <a:r>
              <a:rPr lang="fr-FR" dirty="0" smtClean="0"/>
              <a:t>réussite dans le supérieur </a:t>
            </a:r>
            <a:endParaRPr lang="fr-FR" dirty="0"/>
          </a:p>
          <a:p>
            <a:pPr lvl="1"/>
            <a:endParaRPr lang="fr-FR" sz="1400" dirty="0" smtClean="0"/>
          </a:p>
          <a:p>
            <a:pPr lvl="1"/>
            <a:r>
              <a:rPr lang="fr-FR" sz="1400" dirty="0"/>
              <a:t>T</a:t>
            </a:r>
            <a:r>
              <a:rPr lang="fr-FR" sz="1400" dirty="0" smtClean="0"/>
              <a:t>ous les lycéens bénéficient d’enseignements communs, qui favorisent la réussite et la formation de chacun.</a:t>
            </a:r>
          </a:p>
          <a:p>
            <a:pPr lvl="1"/>
            <a:r>
              <a:rPr lang="fr-FR" sz="1400" dirty="0" smtClean="0">
                <a:solidFill>
                  <a:prstClr val="black"/>
                </a:solidFill>
              </a:rPr>
              <a:t>Les </a:t>
            </a:r>
            <a:r>
              <a:rPr lang="fr-FR" sz="1400" dirty="0">
                <a:solidFill>
                  <a:prstClr val="black"/>
                </a:solidFill>
              </a:rPr>
              <a:t>horaires consacrés aux enseignements de spécialité vont permettre aux élèves d’aller plus loin </a:t>
            </a:r>
            <a:r>
              <a:rPr lang="fr-FR" sz="1400" dirty="0" smtClean="0">
                <a:solidFill>
                  <a:prstClr val="black"/>
                </a:solidFill>
              </a:rPr>
              <a:t>dans </a:t>
            </a:r>
            <a:r>
              <a:rPr lang="fr-FR" sz="1400" dirty="0">
                <a:solidFill>
                  <a:prstClr val="black"/>
                </a:solidFill>
              </a:rPr>
              <a:t>l’approfondissement des connaissances.</a:t>
            </a:r>
          </a:p>
          <a:p>
            <a:pPr marL="457200" lvl="1" indent="0">
              <a:buNone/>
            </a:pPr>
            <a:endParaRPr lang="fr-FR" sz="1400" dirty="0"/>
          </a:p>
          <a:p>
            <a:pPr lvl="1"/>
            <a:endParaRPr lang="fr-FR" sz="1400" dirty="0" smtClean="0"/>
          </a:p>
          <a:p>
            <a:endParaRPr lang="fr-FR" dirty="0"/>
          </a:p>
        </p:txBody>
      </p:sp>
      <p:sp>
        <p:nvSpPr>
          <p:cNvPr id="5" name="Titre 1"/>
          <p:cNvSpPr txBox="1">
            <a:spLocks/>
          </p:cNvSpPr>
          <p:nvPr/>
        </p:nvSpPr>
        <p:spPr>
          <a:xfrm>
            <a:off x="805399" y="365772"/>
            <a:ext cx="8146689" cy="128693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500" b="1" i="0" u="none" kern="1200" cap="all">
                <a:solidFill>
                  <a:schemeClr val="tx1">
                    <a:lumMod val="75000"/>
                    <a:lumOff val="25000"/>
                  </a:schemeClr>
                </a:solidFill>
                <a:latin typeface="Arial Black" charset="0"/>
                <a:ea typeface="Arial Black" charset="0"/>
                <a:cs typeface="Arial Black" charset="0"/>
              </a:defRPr>
            </a:lvl1pPr>
          </a:lstStyle>
          <a:p>
            <a:r>
              <a:rPr lang="fr-FR" dirty="0" smtClean="0">
                <a:solidFill>
                  <a:schemeClr val="tx1"/>
                </a:solidFill>
              </a:rPr>
              <a:t>remuscler </a:t>
            </a:r>
            <a:r>
              <a:rPr lang="fr-FR" dirty="0" err="1" smtClean="0">
                <a:solidFill>
                  <a:schemeClr val="tx1"/>
                </a:solidFill>
              </a:rPr>
              <a:t>l’exameN</a:t>
            </a:r>
            <a:r>
              <a:rPr lang="fr-FR" dirty="0" smtClean="0">
                <a:solidFill>
                  <a:schemeClr val="tx1"/>
                </a:solidFill>
              </a:rPr>
              <a:t> DU BACCALAURéAT</a:t>
            </a:r>
            <a:endParaRPr lang="fr-FR" dirty="0">
              <a:solidFill>
                <a:schemeClr val="tx1"/>
              </a:solidFill>
            </a:endParaRPr>
          </a:p>
        </p:txBody>
      </p:sp>
    </p:spTree>
    <p:extLst>
      <p:ext uri="{BB962C8B-B14F-4D97-AF65-F5344CB8AC3E}">
        <p14:creationId xmlns:p14="http://schemas.microsoft.com/office/powerpoint/2010/main" xmlns="" val="23271147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Baccalauréat 2021</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6</a:t>
            </a:fld>
            <a:endParaRPr lang="fr-FR" dirty="0"/>
          </a:p>
        </p:txBody>
      </p:sp>
      <p:sp>
        <p:nvSpPr>
          <p:cNvPr id="6" name="Espace réservé du texte 5"/>
          <p:cNvSpPr>
            <a:spLocks noGrp="1"/>
          </p:cNvSpPr>
          <p:nvPr>
            <p:ph type="body" sz="quarter" idx="13"/>
          </p:nvPr>
        </p:nvSpPr>
        <p:spPr>
          <a:xfrm>
            <a:off x="804863" y="1471083"/>
            <a:ext cx="7881937" cy="1729317"/>
          </a:xfrm>
        </p:spPr>
        <p:txBody>
          <a:bodyPr>
            <a:normAutofit/>
          </a:bodyPr>
          <a:lstStyle/>
          <a:p>
            <a:pPr marL="0" indent="0">
              <a:buNone/>
            </a:pPr>
            <a:endParaRPr lang="fr-FR" dirty="0" smtClean="0"/>
          </a:p>
          <a:p>
            <a:r>
              <a:rPr lang="fr-FR" dirty="0" smtClean="0"/>
              <a:t>Fin des séries </a:t>
            </a:r>
            <a:r>
              <a:rPr lang="fr-FR" b="1" dirty="0" smtClean="0"/>
              <a:t>en voie générale pour permettre aux élèves de choisir les enseignements qui les motivent</a:t>
            </a:r>
            <a:endParaRPr lang="fr-FR" dirty="0" smtClean="0"/>
          </a:p>
          <a:p>
            <a:pPr lvl="1"/>
            <a:r>
              <a:rPr lang="fr-FR" sz="1400" dirty="0" smtClean="0"/>
              <a:t>Les séries L, ES et S sont remplacées par des enseignements communs, des enseignements de spécialité choisies par les élèves et, s’ils le souhaitent, des enseignements optionnels.</a:t>
            </a:r>
          </a:p>
          <a:p>
            <a:pPr marL="457200" lvl="1" indent="0">
              <a:buNone/>
            </a:pPr>
            <a:endParaRPr lang="fr-FR" dirty="0" smtClean="0"/>
          </a:p>
          <a:p>
            <a:pPr lvl="1"/>
            <a:endParaRPr lang="fr-FR" dirty="0" smtClean="0"/>
          </a:p>
          <a:p>
            <a:endParaRPr lang="fr-FR" dirty="0" smtClean="0"/>
          </a:p>
          <a:p>
            <a:endParaRPr lang="fr-FR" dirty="0"/>
          </a:p>
          <a:p>
            <a:endParaRPr lang="fr-FR" dirty="0"/>
          </a:p>
        </p:txBody>
      </p:sp>
      <p:sp>
        <p:nvSpPr>
          <p:cNvPr id="3" name="Rectangle 2"/>
          <p:cNvSpPr/>
          <p:nvPr/>
        </p:nvSpPr>
        <p:spPr>
          <a:xfrm>
            <a:off x="295275" y="3714750"/>
            <a:ext cx="1348324" cy="1828800"/>
          </a:xfrm>
          <a:prstGeom prst="rect">
            <a:avLst/>
          </a:prstGeom>
          <a:solidFill>
            <a:srgbClr val="95BC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u="sng" dirty="0" smtClean="0">
                <a:solidFill>
                  <a:schemeClr val="bg1"/>
                </a:solidFill>
                <a:latin typeface="Arial" panose="020B0604020202020204" pitchFamily="34" charset="0"/>
                <a:cs typeface="Arial" panose="020B0604020202020204" pitchFamily="34" charset="0"/>
              </a:rPr>
              <a:t>Pour tous :</a:t>
            </a:r>
          </a:p>
          <a:p>
            <a:pPr algn="ctr"/>
            <a:endParaRPr lang="fr-FR" sz="1400" dirty="0">
              <a:solidFill>
                <a:schemeClr val="bg1"/>
              </a:solidFill>
              <a:latin typeface="Arial" panose="020B0604020202020204" pitchFamily="34" charset="0"/>
              <a:cs typeface="Arial" panose="020B0604020202020204" pitchFamily="34" charset="0"/>
            </a:endParaRPr>
          </a:p>
          <a:p>
            <a:pPr algn="ctr"/>
            <a:r>
              <a:rPr lang="fr-FR" sz="1400" dirty="0">
                <a:solidFill>
                  <a:schemeClr val="bg1"/>
                </a:solidFill>
                <a:latin typeface="Arial" panose="020B0604020202020204" pitchFamily="34" charset="0"/>
                <a:cs typeface="Arial" panose="020B0604020202020204" pitchFamily="34" charset="0"/>
              </a:rPr>
              <a:t>voie</a:t>
            </a:r>
          </a:p>
          <a:p>
            <a:pPr algn="ctr"/>
            <a:r>
              <a:rPr lang="fr-FR" sz="1400" dirty="0">
                <a:solidFill>
                  <a:schemeClr val="bg1"/>
                </a:solidFill>
                <a:latin typeface="Arial" panose="020B0604020202020204" pitchFamily="34" charset="0"/>
                <a:cs typeface="Arial" panose="020B0604020202020204" pitchFamily="34" charset="0"/>
              </a:rPr>
              <a:t>générale</a:t>
            </a:r>
          </a:p>
          <a:p>
            <a:pPr algn="ctr"/>
            <a:r>
              <a:rPr lang="fr-FR" sz="1400" dirty="0">
                <a:solidFill>
                  <a:schemeClr val="bg1"/>
                </a:solidFill>
                <a:latin typeface="Arial" panose="020B0604020202020204" pitchFamily="34" charset="0"/>
                <a:cs typeface="Arial" panose="020B0604020202020204" pitchFamily="34" charset="0"/>
              </a:rPr>
              <a:t>+</a:t>
            </a:r>
          </a:p>
          <a:p>
            <a:pPr algn="ctr"/>
            <a:r>
              <a:rPr lang="fr-FR" sz="1400" dirty="0">
                <a:solidFill>
                  <a:schemeClr val="bg1"/>
                </a:solidFill>
                <a:latin typeface="Arial" panose="020B0604020202020204" pitchFamily="34" charset="0"/>
                <a:cs typeface="Arial" panose="020B0604020202020204" pitchFamily="34" charset="0"/>
              </a:rPr>
              <a:t>voie technologique</a:t>
            </a:r>
          </a:p>
        </p:txBody>
      </p:sp>
      <p:sp>
        <p:nvSpPr>
          <p:cNvPr id="7" name="Accolade ouvrante 6"/>
          <p:cNvSpPr/>
          <p:nvPr/>
        </p:nvSpPr>
        <p:spPr>
          <a:xfrm>
            <a:off x="1733552" y="3352800"/>
            <a:ext cx="238126" cy="2552700"/>
          </a:xfrm>
          <a:prstGeom prst="leftBrace">
            <a:avLst/>
          </a:prstGeom>
          <a:ln>
            <a:solidFill>
              <a:srgbClr val="95BCE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8" name="ZoneTexte 7"/>
          <p:cNvSpPr txBox="1"/>
          <p:nvPr/>
        </p:nvSpPr>
        <p:spPr>
          <a:xfrm>
            <a:off x="2120900" y="3324177"/>
            <a:ext cx="6692900" cy="2609945"/>
          </a:xfrm>
          <a:prstGeom prst="rect">
            <a:avLst/>
          </a:prstGeom>
          <a:noFill/>
        </p:spPr>
        <p:txBody>
          <a:bodyPr wrap="square" rtlCol="0">
            <a:spAutoFit/>
          </a:bodyPr>
          <a:lstStyle/>
          <a:p>
            <a:pPr marL="177800" lvl="0" indent="-177800">
              <a:spcBef>
                <a:spcPct val="20000"/>
              </a:spcBef>
              <a:buClr>
                <a:srgbClr val="EE7444"/>
              </a:buClr>
              <a:buSzPct val="100000"/>
              <a:buFont typeface="Arial"/>
              <a:buChar char="■"/>
            </a:pPr>
            <a:r>
              <a:rPr lang="fr-FR" sz="1600" dirty="0">
                <a:solidFill>
                  <a:prstClr val="black"/>
                </a:solidFill>
                <a:latin typeface="Arial" panose="020B0604020202020204" pitchFamily="34" charset="0"/>
                <a:ea typeface="Roboto" panose="02000000000000000000" pitchFamily="2" charset="0"/>
                <a:cs typeface="Arial" panose="020B0604020202020204" pitchFamily="34" charset="0"/>
              </a:rPr>
              <a:t>Les 5 épreuves terminales comptent pour 60 % de la note finale</a:t>
            </a:r>
          </a:p>
          <a:p>
            <a:pPr marL="627063" lvl="1" indent="-169863">
              <a:lnSpc>
                <a:spcPct val="110000"/>
              </a:lnSpc>
              <a:spcBef>
                <a:spcPct val="20000"/>
              </a:spcBef>
              <a:buClr>
                <a:srgbClr val="EE7444"/>
              </a:buClr>
              <a:buFont typeface="Arial Italic"/>
              <a:buChar char="■"/>
            </a:pPr>
            <a:r>
              <a:rPr lang="fr-FR" sz="1200" b="1" dirty="0">
                <a:solidFill>
                  <a:prstClr val="black"/>
                </a:solidFill>
                <a:latin typeface="Arial" panose="020B0604020202020204" pitchFamily="34" charset="0"/>
                <a:ea typeface="Roboto" panose="02000000000000000000" pitchFamily="2" charset="0"/>
                <a:cs typeface="Arial" panose="020B0604020202020204" pitchFamily="34" charset="0"/>
              </a:rPr>
              <a:t>4 épreuves en terminale</a:t>
            </a:r>
            <a:r>
              <a:rPr lang="fr-FR" sz="1200" dirty="0">
                <a:solidFill>
                  <a:prstClr val="black"/>
                </a:solidFill>
                <a:latin typeface="Arial" panose="020B0604020202020204" pitchFamily="34" charset="0"/>
                <a:ea typeface="Roboto" panose="02000000000000000000" pitchFamily="2" charset="0"/>
                <a:cs typeface="Arial" panose="020B0604020202020204" pitchFamily="34" charset="0"/>
              </a:rPr>
              <a:t> : 2 de spécialités, 1 épreuve de philosophie, une épreuve orale terminale.</a:t>
            </a:r>
          </a:p>
          <a:p>
            <a:pPr marL="627063" lvl="1" indent="-169863">
              <a:lnSpc>
                <a:spcPct val="110000"/>
              </a:lnSpc>
              <a:spcBef>
                <a:spcPct val="20000"/>
              </a:spcBef>
              <a:buClr>
                <a:srgbClr val="EE7444"/>
              </a:buClr>
              <a:buFont typeface="Arial Italic"/>
              <a:buChar char="■"/>
            </a:pPr>
            <a:r>
              <a:rPr lang="fr-FR" sz="1200" b="1" dirty="0">
                <a:solidFill>
                  <a:prstClr val="black"/>
                </a:solidFill>
                <a:latin typeface="Arial" panose="020B0604020202020204" pitchFamily="34" charset="0"/>
                <a:ea typeface="Roboto" panose="02000000000000000000" pitchFamily="2" charset="0"/>
                <a:cs typeface="Arial" panose="020B0604020202020204" pitchFamily="34" charset="0"/>
              </a:rPr>
              <a:t>1 épreuve anticipée </a:t>
            </a:r>
            <a:r>
              <a:rPr lang="fr-FR" sz="1200" dirty="0">
                <a:solidFill>
                  <a:prstClr val="black"/>
                </a:solidFill>
                <a:latin typeface="Arial" panose="020B0604020202020204" pitchFamily="34" charset="0"/>
                <a:ea typeface="Roboto" panose="02000000000000000000" pitchFamily="2" charset="0"/>
                <a:cs typeface="Arial" panose="020B0604020202020204" pitchFamily="34" charset="0"/>
              </a:rPr>
              <a:t>de français en </a:t>
            </a:r>
            <a:r>
              <a:rPr lang="fr-FR" sz="1200" dirty="0" smtClean="0">
                <a:solidFill>
                  <a:prstClr val="black"/>
                </a:solidFill>
                <a:latin typeface="Arial" panose="020B0604020202020204" pitchFamily="34" charset="0"/>
                <a:ea typeface="Roboto" panose="02000000000000000000" pitchFamily="2" charset="0"/>
                <a:cs typeface="Arial" panose="020B0604020202020204" pitchFamily="34" charset="0"/>
              </a:rPr>
              <a:t>1re </a:t>
            </a:r>
            <a:r>
              <a:rPr lang="fr-FR" sz="1200" dirty="0">
                <a:solidFill>
                  <a:prstClr val="black"/>
                </a:solidFill>
                <a:latin typeface="Arial" panose="020B0604020202020204" pitchFamily="34" charset="0"/>
                <a:ea typeface="Roboto" panose="02000000000000000000" pitchFamily="2" charset="0"/>
                <a:cs typeface="Arial" panose="020B0604020202020204" pitchFamily="34" charset="0"/>
              </a:rPr>
              <a:t>(écrit et oral).</a:t>
            </a:r>
          </a:p>
          <a:p>
            <a:pPr marL="627063" lvl="1" indent="-169863">
              <a:lnSpc>
                <a:spcPct val="110000"/>
              </a:lnSpc>
              <a:spcBef>
                <a:spcPct val="20000"/>
              </a:spcBef>
              <a:buClr>
                <a:srgbClr val="EE7444"/>
              </a:buClr>
              <a:buFont typeface="Arial Italic"/>
              <a:buChar char="■"/>
            </a:pPr>
            <a:r>
              <a:rPr lang="fr-FR" sz="1200" dirty="0">
                <a:solidFill>
                  <a:prstClr val="black"/>
                </a:solidFill>
                <a:latin typeface="Arial" panose="020B0604020202020204" pitchFamily="34" charset="0"/>
                <a:ea typeface="Roboto" panose="02000000000000000000" pitchFamily="2" charset="0"/>
                <a:cs typeface="Arial" panose="020B0604020202020204" pitchFamily="34" charset="0"/>
              </a:rPr>
              <a:t>Ces épreuves sont organisées sur le modèle des épreuves actuelles du baccalauréat.</a:t>
            </a:r>
          </a:p>
          <a:p>
            <a:pPr lvl="1">
              <a:lnSpc>
                <a:spcPct val="110000"/>
              </a:lnSpc>
              <a:spcBef>
                <a:spcPct val="20000"/>
              </a:spcBef>
              <a:buClr>
                <a:srgbClr val="EE7444"/>
              </a:buClr>
            </a:pPr>
            <a:endParaRPr lang="fr-FR" sz="1200" dirty="0">
              <a:solidFill>
                <a:prstClr val="black"/>
              </a:solidFill>
              <a:latin typeface="Arial" panose="020B0604020202020204" pitchFamily="34" charset="0"/>
              <a:ea typeface="Roboto" panose="02000000000000000000" pitchFamily="2" charset="0"/>
              <a:cs typeface="Arial" panose="020B0604020202020204" pitchFamily="34" charset="0"/>
            </a:endParaRPr>
          </a:p>
          <a:p>
            <a:pPr marL="177800" lvl="0" indent="-177800">
              <a:spcBef>
                <a:spcPct val="20000"/>
              </a:spcBef>
              <a:buClr>
                <a:srgbClr val="EE7444"/>
              </a:buClr>
              <a:buSzPct val="100000"/>
              <a:buFont typeface="Arial"/>
              <a:buChar char="■"/>
            </a:pPr>
            <a:r>
              <a:rPr lang="fr-FR" sz="1600" dirty="0">
                <a:solidFill>
                  <a:prstClr val="black"/>
                </a:solidFill>
                <a:latin typeface="Arial" panose="020B0604020202020204" pitchFamily="34" charset="0"/>
                <a:ea typeface="Roboto" panose="02000000000000000000" pitchFamily="2" charset="0"/>
                <a:cs typeface="Arial" panose="020B0604020202020204" pitchFamily="34" charset="0"/>
              </a:rPr>
              <a:t>Le contrôle continu représente 40% de la note finale</a:t>
            </a:r>
          </a:p>
          <a:p>
            <a:pPr marL="627063" lvl="1" indent="-169863">
              <a:spcBef>
                <a:spcPct val="20000"/>
              </a:spcBef>
              <a:buClr>
                <a:srgbClr val="EE7444"/>
              </a:buClr>
              <a:buFont typeface="Arial Italic"/>
              <a:buChar char="■"/>
            </a:pPr>
            <a:r>
              <a:rPr lang="fr-FR" sz="1200" b="1" dirty="0">
                <a:solidFill>
                  <a:prstClr val="black"/>
                </a:solidFill>
                <a:latin typeface="Arial" panose="020B0604020202020204" pitchFamily="34" charset="0"/>
                <a:ea typeface="Roboto" panose="02000000000000000000" pitchFamily="2" charset="0"/>
                <a:cs typeface="Arial" panose="020B0604020202020204" pitchFamily="34" charset="0"/>
              </a:rPr>
              <a:t>10 % pour la prise en compte des bulletins </a:t>
            </a:r>
            <a:r>
              <a:rPr lang="fr-FR" sz="1200" dirty="0">
                <a:solidFill>
                  <a:prstClr val="black"/>
                </a:solidFill>
                <a:latin typeface="Arial" panose="020B0604020202020204" pitchFamily="34" charset="0"/>
                <a:ea typeface="Roboto" panose="02000000000000000000" pitchFamily="2" charset="0"/>
                <a:cs typeface="Arial" panose="020B0604020202020204" pitchFamily="34" charset="0"/>
              </a:rPr>
              <a:t>de </a:t>
            </a:r>
            <a:r>
              <a:rPr lang="fr-FR" sz="1200" dirty="0" smtClean="0">
                <a:solidFill>
                  <a:prstClr val="black"/>
                </a:solidFill>
                <a:latin typeface="Arial" panose="020B0604020202020204" pitchFamily="34" charset="0"/>
                <a:ea typeface="Roboto" panose="02000000000000000000" pitchFamily="2" charset="0"/>
                <a:cs typeface="Arial" panose="020B0604020202020204" pitchFamily="34" charset="0"/>
              </a:rPr>
              <a:t>1re </a:t>
            </a:r>
            <a:r>
              <a:rPr lang="fr-FR" sz="1200" dirty="0">
                <a:solidFill>
                  <a:prstClr val="black"/>
                </a:solidFill>
                <a:latin typeface="Arial" panose="020B0604020202020204" pitchFamily="34" charset="0"/>
                <a:ea typeface="Roboto" panose="02000000000000000000" pitchFamily="2" charset="0"/>
                <a:cs typeface="Arial" panose="020B0604020202020204" pitchFamily="34" charset="0"/>
              </a:rPr>
              <a:t>et de terminale dans l’ensemble des disciplines pour encourager la régularité du travail des élèves.</a:t>
            </a:r>
          </a:p>
          <a:p>
            <a:pPr marL="627063" lvl="1" indent="-169863">
              <a:spcBef>
                <a:spcPct val="20000"/>
              </a:spcBef>
              <a:buClr>
                <a:srgbClr val="EE7444"/>
              </a:buClr>
              <a:buFont typeface="Arial Italic"/>
              <a:buChar char="■"/>
            </a:pPr>
            <a:r>
              <a:rPr lang="fr-FR" sz="1200" b="1" dirty="0">
                <a:solidFill>
                  <a:prstClr val="black"/>
                </a:solidFill>
                <a:latin typeface="Arial" panose="020B0604020202020204" pitchFamily="34" charset="0"/>
                <a:ea typeface="Roboto" panose="02000000000000000000" pitchFamily="2" charset="0"/>
                <a:cs typeface="Arial" panose="020B0604020202020204" pitchFamily="34" charset="0"/>
              </a:rPr>
              <a:t>30 % pour des épreuves communes </a:t>
            </a:r>
            <a:r>
              <a:rPr lang="fr-FR" sz="1200" dirty="0">
                <a:solidFill>
                  <a:prstClr val="black"/>
                </a:solidFill>
                <a:latin typeface="Arial" panose="020B0604020202020204" pitchFamily="34" charset="0"/>
                <a:ea typeface="Roboto" panose="02000000000000000000" pitchFamily="2" charset="0"/>
                <a:cs typeface="Arial" panose="020B0604020202020204" pitchFamily="34" charset="0"/>
              </a:rPr>
              <a:t>de contrôle continu organisées pendant les années de </a:t>
            </a:r>
            <a:r>
              <a:rPr lang="fr-FR" sz="1200" dirty="0" smtClean="0">
                <a:solidFill>
                  <a:prstClr val="black"/>
                </a:solidFill>
                <a:latin typeface="Arial" panose="020B0604020202020204" pitchFamily="34" charset="0"/>
                <a:ea typeface="Roboto" panose="02000000000000000000" pitchFamily="2" charset="0"/>
                <a:cs typeface="Arial" panose="020B0604020202020204" pitchFamily="34" charset="0"/>
              </a:rPr>
              <a:t>1re </a:t>
            </a:r>
            <a:r>
              <a:rPr lang="fr-FR" sz="1200" dirty="0">
                <a:solidFill>
                  <a:prstClr val="black"/>
                </a:solidFill>
                <a:latin typeface="Arial" panose="020B0604020202020204" pitchFamily="34" charset="0"/>
                <a:ea typeface="Roboto" panose="02000000000000000000" pitchFamily="2" charset="0"/>
                <a:cs typeface="Arial" panose="020B0604020202020204" pitchFamily="34" charset="0"/>
              </a:rPr>
              <a:t>et de terminale afin de valoriser le travail des lycéens. </a:t>
            </a:r>
          </a:p>
        </p:txBody>
      </p:sp>
    </p:spTree>
    <p:extLst>
      <p:ext uri="{BB962C8B-B14F-4D97-AF65-F5344CB8AC3E}">
        <p14:creationId xmlns:p14="http://schemas.microsoft.com/office/powerpoint/2010/main" xmlns="" val="24677284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contrôle continu</a:t>
            </a:r>
            <a:endParaRPr lang="fr-FR" dirty="0"/>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pPr/>
              <a:t>7</a:t>
            </a:fld>
            <a:endParaRPr lang="fr-FR"/>
          </a:p>
        </p:txBody>
      </p:sp>
      <p:sp>
        <p:nvSpPr>
          <p:cNvPr id="3" name="Espace réservé du contenu 2"/>
          <p:cNvSpPr>
            <a:spLocks noGrp="1"/>
          </p:cNvSpPr>
          <p:nvPr>
            <p:ph type="body" sz="quarter" idx="13"/>
          </p:nvPr>
        </p:nvSpPr>
        <p:spPr>
          <a:xfrm>
            <a:off x="623888" y="1471083"/>
            <a:ext cx="8177212" cy="4598988"/>
          </a:xfrm>
        </p:spPr>
        <p:txBody>
          <a:bodyPr>
            <a:normAutofit/>
          </a:bodyPr>
          <a:lstStyle/>
          <a:p>
            <a:r>
              <a:rPr lang="fr-FR" dirty="0" smtClean="0"/>
              <a:t>Le contrôle continu compte pour 40% dans la note finale du baccalauréat</a:t>
            </a:r>
          </a:p>
          <a:p>
            <a:endParaRPr lang="fr-FR" dirty="0"/>
          </a:p>
          <a:p>
            <a:r>
              <a:rPr lang="fr-FR" dirty="0" smtClean="0"/>
              <a:t>Des épreuves écrites de contrôle continu sont organisées en première et en terminale</a:t>
            </a:r>
          </a:p>
          <a:p>
            <a:pPr lvl="1"/>
            <a:r>
              <a:rPr lang="fr-FR" sz="1400" dirty="0" smtClean="0"/>
              <a:t>Elles seront organisées en trois sessions</a:t>
            </a:r>
          </a:p>
          <a:p>
            <a:pPr marL="912813" lvl="2" indent="-285750">
              <a:buFont typeface="Arial" panose="020B0604020202020204" pitchFamily="34" charset="0"/>
              <a:buChar char="•"/>
            </a:pPr>
            <a:r>
              <a:rPr lang="fr-FR" sz="1400" dirty="0" smtClean="0"/>
              <a:t>Deux séries d’épreuves au cours des deuxième et troisième trimestre de la classe de 1</a:t>
            </a:r>
            <a:r>
              <a:rPr lang="fr-FR" sz="1400" baseline="30000" dirty="0" smtClean="0"/>
              <a:t>ère</a:t>
            </a:r>
            <a:r>
              <a:rPr lang="fr-FR" sz="1400" dirty="0" smtClean="0"/>
              <a:t>.</a:t>
            </a:r>
          </a:p>
          <a:p>
            <a:pPr marL="912813" lvl="2" indent="-285750">
              <a:buFont typeface="Arial" panose="020B0604020202020204" pitchFamily="34" charset="0"/>
              <a:buChar char="•"/>
            </a:pPr>
            <a:r>
              <a:rPr lang="fr-FR" sz="1400" dirty="0" smtClean="0"/>
              <a:t>Une série d’épreuves au cours du deuxième trimestre de la classe de terminale.</a:t>
            </a:r>
          </a:p>
          <a:p>
            <a:pPr lvl="1"/>
            <a:r>
              <a:rPr lang="fr-FR" sz="1400" dirty="0" smtClean="0"/>
              <a:t>Ces épreuves portent sur les disciplines qui ne font pas l’objet d’une épreuve terminale. </a:t>
            </a:r>
          </a:p>
          <a:p>
            <a:pPr lvl="1"/>
            <a:r>
              <a:rPr lang="fr-FR" sz="1400" dirty="0" smtClean="0">
                <a:solidFill>
                  <a:prstClr val="black"/>
                </a:solidFill>
              </a:rPr>
              <a:t>Ces épreuves compteront pour 30% dans la note finale du baccalauréat.</a:t>
            </a:r>
          </a:p>
          <a:p>
            <a:pPr lvl="1"/>
            <a:r>
              <a:rPr lang="fr-FR" sz="1400" dirty="0" smtClean="0">
                <a:solidFill>
                  <a:prstClr val="black"/>
                </a:solidFill>
              </a:rPr>
              <a:t>Ces épreuves sont organisées dans chaque lycée. Les sujets sont sélectionnés dans une banque d’épreuves nationale, afin de garantir l’équité entre tous les établissements. </a:t>
            </a:r>
            <a:r>
              <a:rPr lang="fr-FR" sz="1400" dirty="0" smtClean="0"/>
              <a:t>Les copies sont </a:t>
            </a:r>
            <a:r>
              <a:rPr lang="fr-FR" sz="1400" dirty="0" err="1" smtClean="0"/>
              <a:t>anonymisées</a:t>
            </a:r>
            <a:r>
              <a:rPr lang="fr-FR" sz="1400" dirty="0" smtClean="0"/>
              <a:t> et corrigées par d’autres professeurs que ceux de l’élève.</a:t>
            </a:r>
          </a:p>
          <a:p>
            <a:endParaRPr lang="fr-FR" dirty="0">
              <a:solidFill>
                <a:prstClr val="black"/>
              </a:solidFill>
            </a:endParaRPr>
          </a:p>
          <a:p>
            <a:r>
              <a:rPr lang="fr-FR" dirty="0" smtClean="0"/>
              <a:t>Les bulletins scolaires compteront dans la note finale du baccalauréat, à hauteur de 10%</a:t>
            </a:r>
            <a:endParaRPr lang="fr-FR" dirty="0"/>
          </a:p>
          <a:p>
            <a:pPr marL="912813" lvl="2" indent="-285750">
              <a:buFont typeface="Arial" panose="020B0604020202020204" pitchFamily="34" charset="0"/>
              <a:buChar char="•"/>
            </a:pPr>
            <a:endParaRPr lang="fr-FR" dirty="0" smtClean="0"/>
          </a:p>
        </p:txBody>
      </p:sp>
    </p:spTree>
    <p:extLst>
      <p:ext uri="{BB962C8B-B14F-4D97-AF65-F5344CB8AC3E}">
        <p14:creationId xmlns:p14="http://schemas.microsoft.com/office/powerpoint/2010/main" xmlns="" val="26811192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5BCE5"/>
        </a:solidFill>
        <a:effectLst/>
      </p:bgPr>
    </p:bg>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A786685B-2977-D546-9E3D-3CA676A47F0C}" type="slidenum">
              <a:rPr lang="fr-FR" smtClean="0"/>
              <a:pPr/>
              <a:t>8</a:t>
            </a:fld>
            <a:endParaRPr lang="fr-FR"/>
          </a:p>
        </p:txBody>
      </p:sp>
      <p:pic>
        <p:nvPicPr>
          <p:cNvPr id="1026" name="Picture 2" descr="M:\str-delcom\BAC 2021\PPT\PPT POUR PARENTS 3E\Visuels\épreuves\épreuves camembertV2.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16707"/>
          <a:stretch/>
        </p:blipFill>
        <p:spPr bwMode="auto">
          <a:xfrm>
            <a:off x="1097285" y="1090518"/>
            <a:ext cx="7312614" cy="486578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30996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épreuves du baccalauréat</a:t>
            </a:r>
            <a:endParaRPr lang="fr-FR" dirty="0"/>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pPr/>
              <a:t>9</a:t>
            </a:fld>
            <a:endParaRPr lang="fr-FR" dirty="0"/>
          </a:p>
        </p:txBody>
      </p:sp>
      <p:sp>
        <p:nvSpPr>
          <p:cNvPr id="3" name="Espace réservé du contenu 2"/>
          <p:cNvSpPr>
            <a:spLocks noGrp="1"/>
          </p:cNvSpPr>
          <p:nvPr>
            <p:ph type="body" sz="quarter" idx="13"/>
          </p:nvPr>
        </p:nvSpPr>
        <p:spPr/>
        <p:txBody>
          <a:bodyPr>
            <a:normAutofit fontScale="92500" lnSpcReduction="20000"/>
          </a:bodyPr>
          <a:lstStyle/>
          <a:p>
            <a:pPr marL="0" indent="0">
              <a:buNone/>
            </a:pPr>
            <a:r>
              <a:rPr lang="fr-FR" b="1" dirty="0" smtClean="0"/>
              <a:t>Deux épreuves communes à tous au mois de juin en terminale</a:t>
            </a:r>
            <a:endParaRPr lang="fr-FR" dirty="0"/>
          </a:p>
          <a:p>
            <a:endParaRPr lang="fr-FR" dirty="0" smtClean="0"/>
          </a:p>
          <a:p>
            <a:r>
              <a:rPr lang="fr-FR" dirty="0" smtClean="0"/>
              <a:t>Une épreuve écrite de philosophie</a:t>
            </a:r>
          </a:p>
          <a:p>
            <a:pPr lvl="1"/>
            <a:r>
              <a:rPr lang="fr-FR" sz="1400" dirty="0" smtClean="0"/>
              <a:t>La </a:t>
            </a:r>
            <a:r>
              <a:rPr lang="fr-FR" sz="1400" dirty="0"/>
              <a:t>philosophie </a:t>
            </a:r>
            <a:r>
              <a:rPr lang="fr-FR" sz="1400" dirty="0" smtClean="0"/>
              <a:t>s’adresse </a:t>
            </a:r>
            <a:r>
              <a:rPr lang="fr-FR" sz="1400" dirty="0"/>
              <a:t>à tous les élèves, quel que soit leur parcours au lycée général et technologique</a:t>
            </a:r>
            <a:r>
              <a:rPr lang="fr-FR" sz="1400" dirty="0" smtClean="0"/>
              <a:t>.</a:t>
            </a:r>
          </a:p>
          <a:p>
            <a:pPr lvl="1"/>
            <a:r>
              <a:rPr lang="fr-FR" sz="1400" dirty="0" smtClean="0"/>
              <a:t>La </a:t>
            </a:r>
            <a:r>
              <a:rPr lang="fr-FR" sz="1400" dirty="0"/>
              <a:t>philosophie aide les élèves à comprendre le monde dans lequel ils vivent, à penser la place qu’ils y occupent, à donner un sens aux savoirs et aux expériences acquis dans le cours de leurs études. </a:t>
            </a:r>
            <a:endParaRPr lang="fr-FR" sz="1400" dirty="0" smtClean="0"/>
          </a:p>
          <a:p>
            <a:pPr lvl="1"/>
            <a:r>
              <a:rPr lang="fr-FR" sz="1400" dirty="0" smtClean="0"/>
              <a:t>C’est, enfin, une pièce maîtresse du rituel républicain qui fait la force du baccalauréat</a:t>
            </a:r>
          </a:p>
          <a:p>
            <a:pPr lvl="1"/>
            <a:r>
              <a:rPr lang="fr-FR" sz="1400" dirty="0" smtClean="0"/>
              <a:t>Pour </a:t>
            </a:r>
            <a:r>
              <a:rPr lang="fr-FR" sz="1400" dirty="0"/>
              <a:t>toutes ces raisons qui lui confèrent une dimension universelle, la philosophie est une épreuve terminale pour </a:t>
            </a:r>
            <a:r>
              <a:rPr lang="fr-FR" sz="1400" dirty="0" smtClean="0"/>
              <a:t>tous. </a:t>
            </a:r>
          </a:p>
          <a:p>
            <a:pPr lvl="1"/>
            <a:r>
              <a:rPr lang="fr-FR" sz="1400" dirty="0"/>
              <a:t>L</a:t>
            </a:r>
            <a:r>
              <a:rPr lang="fr-FR" sz="1400" dirty="0" smtClean="0"/>
              <a:t>es sujets sont adaptés en fonction des séries de la voie technologique.</a:t>
            </a:r>
          </a:p>
          <a:p>
            <a:endParaRPr lang="fr-FR" dirty="0"/>
          </a:p>
          <a:p>
            <a:r>
              <a:rPr lang="fr-FR" dirty="0" smtClean="0"/>
              <a:t>L’épreuve orale terminale </a:t>
            </a:r>
          </a:p>
          <a:p>
            <a:pPr lvl="1"/>
            <a:endParaRPr lang="fr-FR" sz="1400" dirty="0" smtClean="0"/>
          </a:p>
          <a:p>
            <a:pPr lvl="1"/>
            <a:r>
              <a:rPr lang="fr-FR" sz="1400" dirty="0" smtClean="0"/>
              <a:t>Il s’agit d’une </a:t>
            </a:r>
            <a:r>
              <a:rPr lang="fr-FR" sz="1400" b="1" dirty="0"/>
              <a:t>épreuve individuelle</a:t>
            </a:r>
            <a:r>
              <a:rPr lang="fr-FR" sz="1400" dirty="0"/>
              <a:t>. </a:t>
            </a:r>
            <a:endParaRPr lang="fr-FR" sz="1400" dirty="0" smtClean="0"/>
          </a:p>
          <a:p>
            <a:pPr lvl="1"/>
            <a:r>
              <a:rPr lang="fr-FR" sz="1400" dirty="0" smtClean="0"/>
              <a:t>L’épreuve </a:t>
            </a:r>
            <a:r>
              <a:rPr lang="fr-FR" sz="1400" b="1" dirty="0"/>
              <a:t>dure 20 minutes </a:t>
            </a:r>
            <a:r>
              <a:rPr lang="fr-FR" sz="1400" dirty="0"/>
              <a:t>et se déroule en deux parties </a:t>
            </a:r>
            <a:endParaRPr lang="fr-FR" sz="1400" dirty="0" smtClean="0"/>
          </a:p>
          <a:p>
            <a:pPr marL="912813" lvl="2" indent="-285750">
              <a:buFont typeface="Wingdings" panose="05000000000000000000" pitchFamily="2" charset="2"/>
              <a:buChar char="§"/>
            </a:pPr>
            <a:r>
              <a:rPr lang="fr-FR" sz="1400" b="1" dirty="0" smtClean="0"/>
              <a:t>une </a:t>
            </a:r>
            <a:r>
              <a:rPr lang="fr-FR" sz="1400" b="1" dirty="0"/>
              <a:t>présentation personnelle </a:t>
            </a:r>
            <a:r>
              <a:rPr lang="fr-FR" sz="1400" dirty="0"/>
              <a:t>du projet qui est adossé à un ou deux </a:t>
            </a:r>
            <a:r>
              <a:rPr lang="fr-FR" sz="1400" dirty="0" smtClean="0"/>
              <a:t>enseignements </a:t>
            </a:r>
            <a:r>
              <a:rPr lang="fr-FR" sz="1400" dirty="0"/>
              <a:t>de spécialité choisis par le candidat </a:t>
            </a:r>
            <a:r>
              <a:rPr lang="fr-FR" sz="1400" dirty="0" smtClean="0"/>
              <a:t>;</a:t>
            </a:r>
          </a:p>
          <a:p>
            <a:pPr marL="912813" lvl="2" indent="-285750">
              <a:buFont typeface="Wingdings" panose="05000000000000000000" pitchFamily="2" charset="2"/>
              <a:buChar char="§"/>
            </a:pPr>
            <a:r>
              <a:rPr lang="fr-FR" sz="1400" b="1" dirty="0" smtClean="0"/>
              <a:t>un </a:t>
            </a:r>
            <a:r>
              <a:rPr lang="fr-FR" sz="1400" b="1" dirty="0"/>
              <a:t>échange avec le jury </a:t>
            </a:r>
            <a:r>
              <a:rPr lang="fr-FR" sz="1400" dirty="0"/>
              <a:t>mené à partir de la présentation du projet, permettant d’évaluer la capacité du candidat à analyser en mobilisant les connaissances acquises au cours de sa </a:t>
            </a:r>
            <a:r>
              <a:rPr lang="fr-FR" sz="1400" dirty="0" smtClean="0"/>
              <a:t>scolarité, notamment scientifiques et historiques. </a:t>
            </a:r>
            <a:endParaRPr lang="fr-FR" sz="1400" dirty="0"/>
          </a:p>
          <a:p>
            <a:endParaRPr lang="fr-FR" dirty="0" smtClean="0"/>
          </a:p>
        </p:txBody>
      </p:sp>
    </p:spTree>
    <p:extLst>
      <p:ext uri="{BB962C8B-B14F-4D97-AF65-F5344CB8AC3E}">
        <p14:creationId xmlns:p14="http://schemas.microsoft.com/office/powerpoint/2010/main" xmlns="" val="270804441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Diapositive 1 - &amp;quot;Réunion d’information  des parents d’élèves :  Baccalauréat 2021&amp;quot;&quot;/&gt;&lt;property id=&quot;20307&quot; value=&quot;271&quot;/&gt;&lt;/object&gt;&lt;object type=&quot;3&quot; unique_id=&quot;10007&quot;&gt;&lt;property id=&quot;20148&quot; value=&quot;5&quot;/&gt;&lt;property id=&quot;20300&quot; value=&quot;Diapositive 13 - &amp;quot;Contact :  Nom et prénom  adresse mél  site internet &amp;quot;&quot;/&gt;&lt;property id=&quot;20307&quot; value=&quot;278&quot;/&gt;&lt;/object&gt;&lt;object type=&quot;3&quot; unique_id=&quot;10467&quot;&gt;&lt;property id=&quot;20148&quot; value=&quot;5&quot;/&gt;&lt;property id=&quot;20300&quot; value=&quot;Diapositive 2 - &amp;quot;SOMMAIRE&amp;quot;&quot;/&gt;&lt;property id=&quot;20307&quot; value=&quot;285&quot;/&gt;&lt;/object&gt;&lt;object type=&quot;3&quot; unique_id=&quot;10519&quot;&gt;&lt;property id=&quot;20148&quot; value=&quot;5&quot;/&gt;&lt;property id=&quot;20300&quot; value=&quot;Diapositive 4 - &amp;quot;remuscler l’exameN DU BACCALAURéAT&amp;quot;&quot;/&gt;&lt;property id=&quot;20307&quot; value=&quot;287&quot;/&gt;&lt;/object&gt;&lt;object type=&quot;3&quot; unique_id=&quot;10523&quot;&gt;&lt;property id=&quot;20148&quot; value=&quot;5&quot;/&gt;&lt;property id=&quot;20300&quot; value=&quot;Diapositive 12 - &amp;quot;La seconde de la voie générale et technologique&amp;quot;&quot;/&gt;&lt;property id=&quot;20307&quot; value=&quot;290&quot;/&gt;&lt;/object&gt;&lt;object type=&quot;3&quot; unique_id=&quot;10568&quot;&gt;&lt;property id=&quot;20148&quot; value=&quot;5&quot;/&gt;&lt;property id=&quot;20300&quot; value=&quot;Diapositive 6 - &amp;quot;LE Baccalauréat 2021&amp;quot;&quot;/&gt;&lt;property id=&quot;20307&quot; value=&quot;293&quot;/&gt;&lt;/object&gt;&lt;object type=&quot;3&quot; unique_id=&quot;10609&quot;&gt;&lt;property id=&quot;20148&quot; value=&quot;5&quot;/&gt;&lt;property id=&quot;20300&quot; value=&quot;Diapositive 11 - &amp;quot;Scolarité des futurs bacheliers 2021&amp;quot;&quot;/&gt;&lt;property id=&quot;20307&quot; value=&quot;294&quot;/&gt;&lt;/object&gt;&lt;object type=&quot;3&quot; unique_id=&quot;10767&quot;&gt;&lt;property id=&quot;20148&quot; value=&quot;5&quot;/&gt;&lt;property id=&quot;20300&quot; value=&quot;Diapositive 9 - &amp;quot;Les épreuves du baccalauréat&amp;quot;&quot;/&gt;&lt;property id=&quot;20307&quot; value=&quot;295&quot;/&gt;&lt;/object&gt;&lt;object type=&quot;3&quot; unique_id=&quot;10768&quot;&gt;&lt;property id=&quot;20148&quot; value=&quot;5&quot;/&gt;&lt;property id=&quot;20300&quot; value=&quot;Diapositive 10 - &amp;quot;Les épreuves du baccalauréat&amp;quot;&quot;/&gt;&lt;property id=&quot;20307&quot; value=&quot;296&quot;/&gt;&lt;/object&gt;&lt;object type=&quot;3&quot; unique_id=&quot;10769&quot;&gt;&lt;property id=&quot;20148&quot; value=&quot;5&quot;/&gt;&lt;property id=&quot;20300&quot; value=&quot;Diapositive 7 - &amp;quot;Le contrôle continu&amp;quot;&quot;/&gt;&lt;property id=&quot;20307&quot; value=&quot;297&quot;/&gt;&lt;/object&gt;&lt;object type=&quot;3&quot; unique_id=&quot;10870&quot;&gt;&lt;property id=&quot;20148&quot; value=&quot;5&quot;/&gt;&lt;property id=&quot;20300&quot; value=&quot;Diapositive 8&quot;/&gt;&lt;property id=&quot;20307&quot; value=&quot;306&quot;/&gt;&lt;/object&gt;&lt;object type=&quot;3&quot; unique_id=&quot;11349&quot;&gt;&lt;property id=&quot;20148&quot; value=&quot;5&quot;/&gt;&lt;property id=&quot;20300&quot; value=&quot;Diapositive 5&quot;/&gt;&lt;property id=&quot;20307&quot; value=&quot;311&quot;/&gt;&lt;/object&gt;&lt;object type=&quot;3&quot; unique_id=&quot;11709&quot;&gt;&lt;property id=&quot;20148&quot; value=&quot;5&quot;/&gt;&lt;property id=&quot;20300&quot; value=&quot;Diapositive 3 - &amp;quot;Quels sont les élèves concernés par la réforme ?&amp;quot;&quot;/&gt;&lt;property id=&quot;20307&quot; value=&quot;314&quot;/&gt;&lt;/object&gt;&lt;/object&gt;&lt;object type=&quot;8&quot; unique_id=&quot;10014&quot;&gt;&lt;/object&gt;&lt;/object&gt;&lt;/database&gt;"/>
  <p:tag name="SECTOMILLISECCONVERTED" val="1"/>
</p:tagLst>
</file>

<file path=ppt/theme/theme1.xml><?xml version="1.0" encoding="utf-8"?>
<a:theme xmlns:a="http://schemas.openxmlformats.org/drawingml/2006/main" name="1_pages de contenus">
  <a:themeElements>
    <a:clrScheme name="Charte graphique MEN">
      <a:dk1>
        <a:sysClr val="windowText" lastClr="000000"/>
      </a:dk1>
      <a:lt1>
        <a:sysClr val="window" lastClr="FFFFFF"/>
      </a:lt1>
      <a:dk2>
        <a:srgbClr val="8B2934"/>
      </a:dk2>
      <a:lt2>
        <a:srgbClr val="EE7444"/>
      </a:lt2>
      <a:accent1>
        <a:srgbClr val="005E8B"/>
      </a:accent1>
      <a:accent2>
        <a:srgbClr val="5AA1D8"/>
      </a:accent2>
      <a:accent3>
        <a:srgbClr val="D7AD45"/>
      </a:accent3>
      <a:accent4>
        <a:srgbClr val="EA5178"/>
      </a:accent4>
      <a:accent5>
        <a:srgbClr val="C61932"/>
      </a:accent5>
      <a:accent6>
        <a:srgbClr val="5AB88F"/>
      </a:accent6>
      <a:hlink>
        <a:srgbClr val="748F2A"/>
      </a:hlink>
      <a:folHlink>
        <a:srgbClr val="5AB88F"/>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3381</TotalTime>
  <Words>1006</Words>
  <Application>Microsoft Office PowerPoint</Application>
  <PresentationFormat>Affichage à l'écran (4:3)</PresentationFormat>
  <Paragraphs>141</Paragraphs>
  <Slides>13</Slides>
  <Notes>1</Notes>
  <HiddenSlides>0</HiddenSlides>
  <MMClips>0</MMClips>
  <ScaleCrop>false</ScaleCrop>
  <HeadingPairs>
    <vt:vector size="4" baseType="variant">
      <vt:variant>
        <vt:lpstr>Thème</vt:lpstr>
      </vt:variant>
      <vt:variant>
        <vt:i4>3</vt:i4>
      </vt:variant>
      <vt:variant>
        <vt:lpstr>Titres des diapositives</vt:lpstr>
      </vt:variant>
      <vt:variant>
        <vt:i4>13</vt:i4>
      </vt:variant>
    </vt:vector>
  </HeadingPairs>
  <TitlesOfParts>
    <vt:vector size="16" baseType="lpstr">
      <vt:lpstr>1_pages de contenus</vt:lpstr>
      <vt:lpstr>1_page de presentation et de partie</vt:lpstr>
      <vt:lpstr>1_page de sous-partie</vt:lpstr>
      <vt:lpstr>Réunion d’information  des parents d’élèves :  Baccalauréat 2021</vt:lpstr>
      <vt:lpstr>SOMMAIRE</vt:lpstr>
      <vt:lpstr>Quels sont les élèves concernés par la réforme ?</vt:lpstr>
      <vt:lpstr>remuscler l’exameN DU BACCALAURéAT</vt:lpstr>
      <vt:lpstr>Diapositive 5</vt:lpstr>
      <vt:lpstr>LE Baccalauréat 2021</vt:lpstr>
      <vt:lpstr>Le contrôle continu</vt:lpstr>
      <vt:lpstr>Diapositive 8</vt:lpstr>
      <vt:lpstr>Les épreuves du baccalauréat</vt:lpstr>
      <vt:lpstr>Les épreuves du baccalauréat</vt:lpstr>
      <vt:lpstr>Scolarité des futurs bacheliers 2021</vt:lpstr>
      <vt:lpstr>La seconde de la voie générale et technologique</vt:lpstr>
      <vt:lpstr>Contact :  Nom et prénom  adresse mél  site internet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Administrateur MEN</dc:creator>
  <cp:lastModifiedBy>PRINCIPAL</cp:lastModifiedBy>
  <cp:revision>334</cp:revision>
  <cp:lastPrinted>2018-03-26T09:35:00Z</cp:lastPrinted>
  <dcterms:created xsi:type="dcterms:W3CDTF">2015-02-04T10:43:31Z</dcterms:created>
  <dcterms:modified xsi:type="dcterms:W3CDTF">2018-03-27T12:29:19Z</dcterms:modified>
</cp:coreProperties>
</file>